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83"/>
  </p:notesMasterIdLst>
  <p:handoutMasterIdLst>
    <p:handoutMasterId r:id="rId84"/>
  </p:handoutMasterIdLst>
  <p:sldIdLst>
    <p:sldId id="557" r:id="rId2"/>
    <p:sldId id="561" r:id="rId3"/>
    <p:sldId id="467" r:id="rId4"/>
    <p:sldId id="468" r:id="rId5"/>
    <p:sldId id="469" r:id="rId6"/>
    <p:sldId id="553" r:id="rId7"/>
    <p:sldId id="471" r:id="rId8"/>
    <p:sldId id="472" r:id="rId9"/>
    <p:sldId id="556" r:id="rId10"/>
    <p:sldId id="474" r:id="rId11"/>
    <p:sldId id="475" r:id="rId12"/>
    <p:sldId id="476" r:id="rId13"/>
    <p:sldId id="477" r:id="rId14"/>
    <p:sldId id="478" r:id="rId15"/>
    <p:sldId id="479" r:id="rId16"/>
    <p:sldId id="480" r:id="rId17"/>
    <p:sldId id="481" r:id="rId18"/>
    <p:sldId id="482" r:id="rId19"/>
    <p:sldId id="483" r:id="rId20"/>
    <p:sldId id="484" r:id="rId21"/>
    <p:sldId id="485" r:id="rId22"/>
    <p:sldId id="486" r:id="rId23"/>
    <p:sldId id="487" r:id="rId24"/>
    <p:sldId id="488" r:id="rId25"/>
    <p:sldId id="489" r:id="rId26"/>
    <p:sldId id="490" r:id="rId27"/>
    <p:sldId id="491" r:id="rId28"/>
    <p:sldId id="547" r:id="rId29"/>
    <p:sldId id="492" r:id="rId30"/>
    <p:sldId id="493" r:id="rId31"/>
    <p:sldId id="494" r:id="rId32"/>
    <p:sldId id="495" r:id="rId33"/>
    <p:sldId id="496" r:id="rId34"/>
    <p:sldId id="499" r:id="rId35"/>
    <p:sldId id="500" r:id="rId36"/>
    <p:sldId id="501" r:id="rId37"/>
    <p:sldId id="502" r:id="rId38"/>
    <p:sldId id="503" r:id="rId39"/>
    <p:sldId id="505" r:id="rId40"/>
    <p:sldId id="548" r:id="rId41"/>
    <p:sldId id="549" r:id="rId42"/>
    <p:sldId id="550" r:id="rId43"/>
    <p:sldId id="551" r:id="rId44"/>
    <p:sldId id="510" r:id="rId45"/>
    <p:sldId id="511" r:id="rId46"/>
    <p:sldId id="512" r:id="rId47"/>
    <p:sldId id="513" r:id="rId48"/>
    <p:sldId id="514" r:id="rId49"/>
    <p:sldId id="515" r:id="rId50"/>
    <p:sldId id="517" r:id="rId51"/>
    <p:sldId id="518" r:id="rId52"/>
    <p:sldId id="519" r:id="rId53"/>
    <p:sldId id="520" r:id="rId54"/>
    <p:sldId id="521" r:id="rId55"/>
    <p:sldId id="522" r:id="rId56"/>
    <p:sldId id="523" r:id="rId57"/>
    <p:sldId id="524" r:id="rId58"/>
    <p:sldId id="525" r:id="rId59"/>
    <p:sldId id="526" r:id="rId60"/>
    <p:sldId id="527" r:id="rId61"/>
    <p:sldId id="528" r:id="rId62"/>
    <p:sldId id="529" r:id="rId63"/>
    <p:sldId id="530" r:id="rId64"/>
    <p:sldId id="559" r:id="rId65"/>
    <p:sldId id="531" r:id="rId66"/>
    <p:sldId id="532" r:id="rId67"/>
    <p:sldId id="533" r:id="rId68"/>
    <p:sldId id="534" r:id="rId69"/>
    <p:sldId id="535" r:id="rId70"/>
    <p:sldId id="536" r:id="rId71"/>
    <p:sldId id="537" r:id="rId72"/>
    <p:sldId id="538" r:id="rId73"/>
    <p:sldId id="539" r:id="rId74"/>
    <p:sldId id="540" r:id="rId75"/>
    <p:sldId id="541" r:id="rId76"/>
    <p:sldId id="542" r:id="rId77"/>
    <p:sldId id="543" r:id="rId78"/>
    <p:sldId id="552" r:id="rId79"/>
    <p:sldId id="560" r:id="rId80"/>
    <p:sldId id="544" r:id="rId81"/>
    <p:sldId id="545" r:id="rId82"/>
  </p:sldIdLst>
  <p:sldSz cx="9144000" cy="6858000" type="screen4x3"/>
  <p:notesSz cx="6881813" cy="9296400"/>
  <p:embeddedFontLst>
    <p:embeddedFont>
      <p:font typeface="Open Sans" panose="020B0604020202020204" charset="0"/>
      <p:regular r:id="rId85"/>
      <p:bold r:id="rId86"/>
      <p:italic r:id="rId87"/>
      <p:boldItalic r:id="rId88"/>
    </p:embeddedFont>
    <p:embeddedFont>
      <p:font typeface="Cambria Math" panose="02040503050406030204" pitchFamily="18" charset="0"/>
      <p:regular r:id="rId89"/>
    </p:embeddedFont>
  </p:embeddedFontLst>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557"/>
            <p14:sldId id="561"/>
            <p14:sldId id="467"/>
            <p14:sldId id="468"/>
            <p14:sldId id="469"/>
            <p14:sldId id="553"/>
            <p14:sldId id="471"/>
            <p14:sldId id="472"/>
            <p14:sldId id="556"/>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547"/>
            <p14:sldId id="492"/>
            <p14:sldId id="493"/>
            <p14:sldId id="494"/>
            <p14:sldId id="495"/>
            <p14:sldId id="496"/>
            <p14:sldId id="499"/>
            <p14:sldId id="500"/>
            <p14:sldId id="501"/>
            <p14:sldId id="502"/>
            <p14:sldId id="503"/>
            <p14:sldId id="505"/>
            <p14:sldId id="548"/>
            <p14:sldId id="549"/>
            <p14:sldId id="550"/>
            <p14:sldId id="551"/>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59"/>
            <p14:sldId id="531"/>
            <p14:sldId id="532"/>
            <p14:sldId id="533"/>
            <p14:sldId id="534"/>
            <p14:sldId id="535"/>
            <p14:sldId id="536"/>
            <p14:sldId id="537"/>
            <p14:sldId id="538"/>
            <p14:sldId id="539"/>
            <p14:sldId id="540"/>
            <p14:sldId id="541"/>
            <p14:sldId id="542"/>
            <p14:sldId id="543"/>
            <p14:sldId id="552"/>
            <p14:sldId id="560"/>
            <p14:sldId id="544"/>
            <p14:sldId id="5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1923F3"/>
    <a:srgbClr val="3A764D"/>
    <a:srgbClr val="F4F4F4"/>
    <a:srgbClr val="FBFBFB"/>
    <a:srgbClr val="100F04"/>
    <a:srgbClr val="CFCFCF"/>
    <a:srgbClr val="110F05"/>
    <a:srgbClr val="01032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355" autoAdjust="0"/>
  </p:normalViewPr>
  <p:slideViewPr>
    <p:cSldViewPr>
      <p:cViewPr varScale="1">
        <p:scale>
          <a:sx n="68" d="100"/>
          <a:sy n="68" d="100"/>
        </p:scale>
        <p:origin x="1264" y="36"/>
      </p:cViewPr>
      <p:guideLst>
        <p:guide orient="horz" pos="2160"/>
        <p:guide pos="2880"/>
      </p:guideLst>
    </p:cSldViewPr>
  </p:slideViewPr>
  <p:outlineViewPr>
    <p:cViewPr>
      <p:scale>
        <a:sx n="33" d="100"/>
        <a:sy n="33" d="100"/>
      </p:scale>
      <p:origin x="0" y="16398"/>
    </p:cViewPr>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4/23/2017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4/23/2017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7B5FF6-E965-4A94-A869-B7927D0C1DB6}" type="slidenum">
              <a:rPr lang="en-US"/>
              <a:pPr/>
              <a:t>10</a:t>
            </a:fld>
            <a:endParaRPr lang="en-US" dirty="0"/>
          </a:p>
        </p:txBody>
      </p:sp>
      <p:sp>
        <p:nvSpPr>
          <p:cNvPr id="77825" name="Text Box 1"/>
          <p:cNvSpPr txBox="1">
            <a:spLocks noGrp="1" noChangeArrowheads="1"/>
          </p:cNvSpPr>
          <p:nvPr>
            <p:ph type="body"/>
          </p:nvPr>
        </p:nvSpPr>
        <p:spPr bwMode="auto">
          <a:xfrm>
            <a:off x="0" y="0"/>
            <a:ext cx="1588" cy="1588"/>
          </a:xfrm>
          <a:prstGeom prst="rect">
            <a:avLst/>
          </a:prstGeom>
          <a:noFill/>
          <a:ln>
            <a:round/>
            <a:headEnd/>
            <a:tailEnd/>
          </a:ln>
        </p:spPr>
        <p:txBody>
          <a:bodyPr lIns="89640" tIns="45000" rIns="89640" bIns="45000">
            <a:normAutofit fontScale="25000" lnSpcReduction="20000"/>
          </a:bodyPr>
          <a:lstStyle/>
          <a:p>
            <a:pPr fontAlgn="t"/>
            <a:r>
              <a:rPr lang="en-US" sz="1200" kern="1200" dirty="0">
                <a:solidFill>
                  <a:schemeClr val="tx1"/>
                </a:solidFill>
                <a:effectLst/>
                <a:latin typeface="Open Sans" panose="020B0606030504020204" pitchFamily="34" charset="0"/>
                <a:ea typeface="+mn-ea"/>
                <a:cs typeface="+mn-cs"/>
              </a:rPr>
              <a:t>Easley, David, and Jon Kleinberg. </a:t>
            </a:r>
            <a:r>
              <a:rPr lang="en-US" sz="1200" i="1" kern="1200" dirty="0">
                <a:solidFill>
                  <a:schemeClr val="tx1"/>
                </a:solidFill>
                <a:effectLst/>
                <a:latin typeface="Open Sans" panose="020B0606030504020204" pitchFamily="34" charset="0"/>
                <a:ea typeface="+mn-ea"/>
                <a:cs typeface="+mn-cs"/>
              </a:rPr>
              <a:t>Networks, crowds, and markets: Reasoning about a highly connected world</a:t>
            </a:r>
            <a:r>
              <a:rPr lang="en-US" sz="1200" kern="1200" dirty="0">
                <a:solidFill>
                  <a:schemeClr val="tx1"/>
                </a:solidFill>
                <a:effectLst/>
                <a:latin typeface="Open Sans" panose="020B0606030504020204" pitchFamily="34" charset="0"/>
                <a:ea typeface="+mn-ea"/>
                <a:cs typeface="+mn-cs"/>
              </a:rPr>
              <a:t>. Cambridge University Press, 2010.</a:t>
            </a:r>
          </a:p>
          <a:p>
            <a:br>
              <a:rPr lang="en-US" sz="2000"/>
            </a:br>
            <a:endParaRPr lang="en-US" sz="2000" dirty="0">
              <a:ea typeface="+mn-ea" charset="0"/>
              <a:cs typeface="+mn-ea" charset="0"/>
            </a:endParaRPr>
          </a:p>
        </p:txBody>
      </p:sp>
      <p:sp>
        <p:nvSpPr>
          <p:cNvPr id="77826" name="Rectangle 2"/>
          <p:cNvSpPr>
            <a:spLocks noChangeArrowheads="1"/>
          </p:cNvSpPr>
          <p:nvPr/>
        </p:nvSpPr>
        <p:spPr bwMode="auto">
          <a:xfrm>
            <a:off x="0" y="0"/>
            <a:ext cx="1588" cy="1588"/>
          </a:xfrm>
          <a:prstGeom prst="rect">
            <a:avLst/>
          </a:prstGeom>
          <a:noFill/>
          <a:ln w="9525">
            <a:noFill/>
            <a:round/>
            <a:headEnd/>
            <a:tailEnd/>
          </a:ln>
          <a:effectLst/>
        </p:spPr>
        <p:txBody>
          <a:bodyPr lIns="89640" tIns="45000" rIns="89640" bIns="45000"/>
          <a:lstStyle/>
          <a:p>
            <a:pPr>
              <a:lnSpc>
                <a:spcPct val="100000"/>
              </a:lnSpc>
            </a:pPr>
            <a:fld id="{CDD57786-9CEC-49DF-98CC-7553D205D1B4}" type="slidenum">
              <a:rPr lang="en-US">
                <a:solidFill>
                  <a:srgbClr val="000000"/>
                </a:solidFill>
                <a:latin typeface="Open Sans" panose="020B0606030504020204" pitchFamily="34" charset="0"/>
                <a:ea typeface="+mn-ea" charset="0"/>
                <a:cs typeface="+mn-ea" charset="0"/>
              </a:rPr>
              <a:pPr>
                <a:lnSpc>
                  <a:spcPct val="100000"/>
                </a:lnSpc>
              </a:pPr>
              <a:t>10</a:t>
            </a:fld>
            <a:endParaRPr lang="en-US" dirty="0">
              <a:solidFill>
                <a:srgbClr val="000000"/>
              </a:solidFill>
              <a:latin typeface="Open Sans" panose="020B0606030504020204" pitchFamily="34" charset="0"/>
              <a:ea typeface="+mn-ea" charset="0"/>
              <a:cs typeface="+mn-ea" charset="0"/>
            </a:endParaRPr>
          </a:p>
        </p:txBody>
      </p:sp>
    </p:spTree>
    <p:extLst>
      <p:ext uri="{BB962C8B-B14F-4D97-AF65-F5344CB8AC3E}">
        <p14:creationId xmlns:p14="http://schemas.microsoft.com/office/powerpoint/2010/main" val="4239119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55</a:t>
            </a:fld>
            <a:endParaRPr lang="en-US" dirty="0"/>
          </a:p>
        </p:txBody>
      </p:sp>
    </p:spTree>
    <p:extLst>
      <p:ext uri="{BB962C8B-B14F-4D97-AF65-F5344CB8AC3E}">
        <p14:creationId xmlns:p14="http://schemas.microsoft.com/office/powerpoint/2010/main" val="3232742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\beta is the</a:t>
            </a:r>
            <a:r>
              <a:rPr lang="en-US" baseline="0" dirty="0"/>
              <a:t> contact probability</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70</a:t>
            </a:fld>
            <a:endParaRPr lang="en-US" dirty="0"/>
          </a:p>
        </p:txBody>
      </p:sp>
    </p:spTree>
    <p:extLst>
      <p:ext uri="{BB962C8B-B14F-4D97-AF65-F5344CB8AC3E}">
        <p14:creationId xmlns:p14="http://schemas.microsoft.com/office/powerpoint/2010/main" val="141254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Nicholas A. Christakis</a:t>
            </a:r>
          </a:p>
        </p:txBody>
      </p:sp>
      <p:sp>
        <p:nvSpPr>
          <p:cNvPr id="4" name="Slide Number Placeholder 3"/>
          <p:cNvSpPr>
            <a:spLocks noGrp="1"/>
          </p:cNvSpPr>
          <p:nvPr>
            <p:ph type="sldNum" sz="quarter" idx="10"/>
          </p:nvPr>
        </p:nvSpPr>
        <p:spPr/>
        <p:txBody>
          <a:bodyPr/>
          <a:lstStyle/>
          <a:p>
            <a:fld id="{08E3BB6A-C8C6-4CE1-B31D-D41FC741C6B0}" type="slidenum">
              <a:rPr lang="en-US" smtClean="0"/>
              <a:pPr/>
              <a:t>80</a:t>
            </a:fld>
            <a:endParaRPr lang="en-US" dirty="0"/>
          </a:p>
        </p:txBody>
      </p:sp>
    </p:spTree>
    <p:extLst>
      <p:ext uri="{BB962C8B-B14F-4D97-AF65-F5344CB8AC3E}">
        <p14:creationId xmlns:p14="http://schemas.microsoft.com/office/powerpoint/2010/main" val="127269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a:t>
            </a:r>
            <a:r>
              <a:rPr lang="en-US" baseline="0" dirty="0"/>
              <a:t> also explains the dependence path phenomenon.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18</a:t>
            </a:fld>
            <a:endParaRPr lang="en-US" dirty="0"/>
          </a:p>
        </p:txBody>
      </p:sp>
    </p:spTree>
    <p:extLst>
      <p:ext uri="{BB962C8B-B14F-4D97-AF65-F5344CB8AC3E}">
        <p14:creationId xmlns:p14="http://schemas.microsoft.com/office/powerpoint/2010/main" val="2106603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3A91FB8-CB27-4925-B6E5-6E2CEF51E033}" type="slidenum">
              <a:rPr lang="en-US"/>
              <a:pPr/>
              <a:t>29</a:t>
            </a:fld>
            <a:endParaRPr lang="en-US"/>
          </a:p>
        </p:txBody>
      </p:sp>
      <p:sp>
        <p:nvSpPr>
          <p:cNvPr id="59393" name="Rectangle 1"/>
          <p:cNvSpPr txBox="1">
            <a:spLocks noGrp="1" noRot="1" noChangeAspect="1" noChangeArrowheads="1"/>
          </p:cNvSpPr>
          <p:nvPr>
            <p:ph type="sldImg"/>
          </p:nvPr>
        </p:nvSpPr>
        <p:spPr bwMode="auto">
          <a:xfrm>
            <a:off x="1117600" y="706438"/>
            <a:ext cx="4646613" cy="3486150"/>
          </a:xfrm>
          <a:prstGeom prst="rect">
            <a:avLst/>
          </a:prstGeom>
          <a:solidFill>
            <a:srgbClr val="FFFFFF"/>
          </a:solidFill>
          <a:ln>
            <a:solidFill>
              <a:srgbClr val="000000"/>
            </a:solidFill>
            <a:miter lim="800000"/>
            <a:headEnd/>
            <a:tailEnd/>
          </a:ln>
        </p:spPr>
      </p:sp>
      <p:sp>
        <p:nvSpPr>
          <p:cNvPr id="59394" name="Rectangle 2"/>
          <p:cNvSpPr txBox="1">
            <a:spLocks noGrp="1" noChangeArrowheads="1"/>
          </p:cNvSpPr>
          <p:nvPr>
            <p:ph type="body" idx="1"/>
          </p:nvPr>
        </p:nvSpPr>
        <p:spPr bwMode="auto">
          <a:xfrm>
            <a:off x="687388" y="4414838"/>
            <a:ext cx="5505450" cy="4183062"/>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688262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778E692-9458-4C86-9363-81FC1D37FCC1}" type="slidenum">
              <a:rPr lang="en-US"/>
              <a:pPr/>
              <a:t>33</a:t>
            </a:fld>
            <a:endParaRPr lang="en-US"/>
          </a:p>
        </p:txBody>
      </p:sp>
      <p:sp>
        <p:nvSpPr>
          <p:cNvPr id="63489" name="Rectangle 1"/>
          <p:cNvSpPr txBox="1">
            <a:spLocks noGrp="1" noRot="1" noChangeAspect="1" noChangeArrowheads="1"/>
          </p:cNvSpPr>
          <p:nvPr>
            <p:ph type="sldImg"/>
          </p:nvPr>
        </p:nvSpPr>
        <p:spPr bwMode="auto">
          <a:xfrm>
            <a:off x="1117600" y="706438"/>
            <a:ext cx="4646613" cy="3486150"/>
          </a:xfrm>
          <a:prstGeom prst="rect">
            <a:avLst/>
          </a:prstGeom>
          <a:solidFill>
            <a:srgbClr val="FFFFFF"/>
          </a:solidFill>
          <a:ln>
            <a:solidFill>
              <a:srgbClr val="000000"/>
            </a:solidFill>
            <a:miter lim="800000"/>
            <a:headEnd/>
            <a:tailEnd/>
          </a:ln>
        </p:spPr>
      </p:sp>
      <p:sp>
        <p:nvSpPr>
          <p:cNvPr id="63490" name="Rectangle 2"/>
          <p:cNvSpPr txBox="1">
            <a:spLocks noGrp="1" noChangeArrowheads="1"/>
          </p:cNvSpPr>
          <p:nvPr>
            <p:ph type="body" idx="1"/>
          </p:nvPr>
        </p:nvSpPr>
        <p:spPr bwMode="auto">
          <a:xfrm>
            <a:off x="687388" y="4414838"/>
            <a:ext cx="5505450" cy="4183062"/>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120766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Think from a receiver’s viewpoint</a:t>
            </a:r>
          </a:p>
        </p:txBody>
      </p:sp>
      <p:sp>
        <p:nvSpPr>
          <p:cNvPr id="4" name="Slide Number Placeholder 3"/>
          <p:cNvSpPr>
            <a:spLocks noGrp="1"/>
          </p:cNvSpPr>
          <p:nvPr>
            <p:ph type="sldNum" sz="quarter" idx="10"/>
          </p:nvPr>
        </p:nvSpPr>
        <p:spPr/>
        <p:txBody>
          <a:bodyPr/>
          <a:lstStyle/>
          <a:p>
            <a:fld id="{08E3BB6A-C8C6-4CE1-B31D-D41FC741C6B0}" type="slidenum">
              <a:rPr lang="en-US" smtClean="0"/>
              <a:pPr/>
              <a:t>37</a:t>
            </a:fld>
            <a:endParaRPr lang="en-US" dirty="0"/>
          </a:p>
        </p:txBody>
      </p:sp>
    </p:spTree>
    <p:extLst>
      <p:ext uri="{BB962C8B-B14F-4D97-AF65-F5344CB8AC3E}">
        <p14:creationId xmlns:p14="http://schemas.microsoft.com/office/powerpoint/2010/main" val="2734386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better solution for</a:t>
            </a:r>
            <a:r>
              <a:rPr lang="en-US" baseline="0" dirty="0"/>
              <a:t> the “select two seeds” can be found.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38</a:t>
            </a:fld>
            <a:endParaRPr lang="en-US" dirty="0"/>
          </a:p>
        </p:txBody>
      </p:sp>
    </p:spTree>
    <p:extLst>
      <p:ext uri="{BB962C8B-B14F-4D97-AF65-F5344CB8AC3E}">
        <p14:creationId xmlns:p14="http://schemas.microsoft.com/office/powerpoint/2010/main" val="2825442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B6552F-3E1D-4A8A-AF0A-4C8F99A9855D}" type="slidenum">
              <a:rPr lang="en-US"/>
              <a:pPr/>
              <a:t>39</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dirty="0"/>
              <a:t>the spread</a:t>
            </a:r>
            <a:r>
              <a:rPr lang="en-US" baseline="0" dirty="0"/>
              <a:t> </a:t>
            </a:r>
            <a:r>
              <a:rPr lang="en-US" dirty="0"/>
              <a:t>of a set of nodes </a:t>
            </a:r>
            <a:r>
              <a:rPr lang="en-US" i="1" dirty="0"/>
              <a:t>A: </a:t>
            </a:r>
            <a:r>
              <a:rPr lang="en-US" dirty="0"/>
              <a:t>the expected number of active nodes at the end of the process. </a:t>
            </a:r>
          </a:p>
          <a:p>
            <a:endParaRPr lang="en-US" dirty="0"/>
          </a:p>
        </p:txBody>
      </p:sp>
    </p:spTree>
    <p:extLst>
      <p:ext uri="{BB962C8B-B14F-4D97-AF65-F5344CB8AC3E}">
        <p14:creationId xmlns:p14="http://schemas.microsoft.com/office/powerpoint/2010/main" val="73206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B6552F-3E1D-4A8A-AF0A-4C8F99A9855D}" type="slidenum">
              <a:rPr lang="en-US"/>
              <a:pPr/>
              <a:t>40</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dirty="0"/>
              <a:t>the spread</a:t>
            </a:r>
            <a:r>
              <a:rPr lang="en-US" baseline="0" dirty="0"/>
              <a:t> </a:t>
            </a:r>
            <a:r>
              <a:rPr lang="en-US" dirty="0"/>
              <a:t>of a set of nodes </a:t>
            </a:r>
            <a:r>
              <a:rPr lang="en-US" i="1" dirty="0"/>
              <a:t>A: </a:t>
            </a:r>
            <a:r>
              <a:rPr lang="en-US" dirty="0"/>
              <a:t>the expected number of active nodes at the end of the process. </a:t>
            </a:r>
          </a:p>
          <a:p>
            <a:endParaRPr lang="en-US" dirty="0"/>
          </a:p>
        </p:txBody>
      </p:sp>
    </p:spTree>
    <p:extLst>
      <p:ext uri="{BB962C8B-B14F-4D97-AF65-F5344CB8AC3E}">
        <p14:creationId xmlns:p14="http://schemas.microsoft.com/office/powerpoint/2010/main" val="967167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41</a:t>
            </a:fld>
            <a:endParaRPr lang="en-US" dirty="0"/>
          </a:p>
        </p:txBody>
      </p:sp>
    </p:spTree>
    <p:extLst>
      <p:ext uri="{BB962C8B-B14F-4D97-AF65-F5344CB8AC3E}">
        <p14:creationId xmlns:p14="http://schemas.microsoft.com/office/powerpoint/2010/main" val="282381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Information Diffusion</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Rectangle 12"/>
          <p:cNvSpPr/>
          <p:nvPr userDrawn="1"/>
        </p:nvSpPr>
        <p:spPr>
          <a:xfrm>
            <a:off x="2133600" y="6553200"/>
            <a:ext cx="661516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8.xml"/><Relationship Id="rId7"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oleObject" Target="../embeddings/oleObject1.bin"/><Relationship Id="rId10" Type="http://schemas.openxmlformats.org/officeDocument/2006/relationships/image" Target="../media/image27.wmf"/><Relationship Id="rId4" Type="http://schemas.openxmlformats.org/officeDocument/2006/relationships/image" Target="../media/image29.png"/><Relationship Id="rId9"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0.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0.jpe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54.jpe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521.png"/><Relationship Id="rId2" Type="http://schemas.openxmlformats.org/officeDocument/2006/relationships/image" Target="../media/image59.jpe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1295400"/>
          </a:xfrm>
          <a:prstGeom prst="roundRect">
            <a:avLst/>
          </a:prstGeom>
        </p:spPr>
        <p:txBody>
          <a:bodyPr/>
          <a:lstStyle/>
          <a:p>
            <a:r>
              <a:rPr lang="en-US" dirty="0"/>
              <a:t>Information Diffusion</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69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Herd Behavior: Milgram’s Experiment</a:t>
            </a:r>
          </a:p>
        </p:txBody>
      </p:sp>
      <p:sp>
        <p:nvSpPr>
          <p:cNvPr id="6" name="Content Placeholder 5"/>
          <p:cNvSpPr>
            <a:spLocks noGrp="1"/>
          </p:cNvSpPr>
          <p:nvPr>
            <p:ph idx="1"/>
          </p:nvPr>
        </p:nvSpPr>
        <p:spPr>
          <a:xfrm>
            <a:off x="228600" y="1066800"/>
            <a:ext cx="4517574" cy="2743200"/>
          </a:xfrm>
        </p:spPr>
        <p:txBody>
          <a:bodyPr>
            <a:normAutofit fontScale="92500"/>
          </a:bodyPr>
          <a:lstStyle/>
          <a:p>
            <a:pPr marL="0" indent="0">
              <a:buNone/>
            </a:pPr>
            <a:r>
              <a:rPr lang="en-US" sz="2700" dirty="0"/>
              <a:t>Stanley Milgram asked one person to stand still on a busy street corner in New York City and stare straight up at the sky </a:t>
            </a:r>
          </a:p>
          <a:p>
            <a:pPr lvl="1"/>
            <a:r>
              <a:rPr lang="en-US" dirty="0"/>
              <a:t>About 4%  of all passersby stopped to look up.</a:t>
            </a:r>
          </a:p>
          <a:p>
            <a:endParaRPr lang="en-US" dirty="0"/>
          </a:p>
        </p:txBody>
      </p:sp>
      <p:pic>
        <p:nvPicPr>
          <p:cNvPr id="7" name="Picture 2" descr="2354169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066800"/>
            <a:ext cx="4275116"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 y="4063314"/>
            <a:ext cx="8915400" cy="2015936"/>
          </a:xfrm>
          <a:prstGeom prst="rect">
            <a:avLst/>
          </a:prstGeom>
        </p:spPr>
        <p:txBody>
          <a:bodyPr wrap="square">
            <a:spAutoFit/>
          </a:bodyPr>
          <a:lstStyle/>
          <a:p>
            <a:r>
              <a:rPr lang="en-US" sz="2500" dirty="0">
                <a:latin typeface="Open Sans" panose="020B0606030504020204" pitchFamily="34" charset="0"/>
                <a:ea typeface="Open Sans" panose="020B0606030504020204" pitchFamily="34" charset="0"/>
                <a:cs typeface="Open Sans" panose="020B0606030504020204" pitchFamily="34" charset="0"/>
              </a:rPr>
              <a:t>When 5 people stand on the sidewalk and look straight up at the sky, 20% of all passersby stopped to look up.</a:t>
            </a:r>
          </a:p>
          <a:p>
            <a:endParaRPr lang="en-US" sz="2500" dirty="0">
              <a:latin typeface="Open Sans" panose="020B0606030504020204" pitchFamily="34" charset="0"/>
              <a:ea typeface="Open Sans" panose="020B0606030504020204" pitchFamily="34" charset="0"/>
              <a:cs typeface="Open Sans" panose="020B0606030504020204" pitchFamily="34" charset="0"/>
            </a:endParaRPr>
          </a:p>
          <a:p>
            <a:r>
              <a:rPr lang="en-US" sz="2500" dirty="0">
                <a:latin typeface="Open Sans" panose="020B0606030504020204" pitchFamily="34" charset="0"/>
                <a:ea typeface="Open Sans" panose="020B0606030504020204" pitchFamily="34" charset="0"/>
                <a:cs typeface="Open Sans" panose="020B0606030504020204" pitchFamily="34" charset="0"/>
              </a:rPr>
              <a:t>Finally, when a group of 18 people look up simultaneously, almost 50% of all passersby stopped to look up.</a:t>
            </a:r>
          </a:p>
        </p:txBody>
      </p:sp>
    </p:spTree>
    <p:extLst>
      <p:ext uri="{BB962C8B-B14F-4D97-AF65-F5344CB8AC3E}">
        <p14:creationId xmlns:p14="http://schemas.microsoft.com/office/powerpoint/2010/main" val="8888868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Herd Behavior: Solomon Asch’s Experiment</a:t>
            </a:r>
          </a:p>
        </p:txBody>
      </p:sp>
      <p:sp>
        <p:nvSpPr>
          <p:cNvPr id="3" name="Content Placeholder 2"/>
          <p:cNvSpPr>
            <a:spLocks noGrp="1"/>
          </p:cNvSpPr>
          <p:nvPr>
            <p:ph idx="1"/>
          </p:nvPr>
        </p:nvSpPr>
        <p:spPr>
          <a:xfrm>
            <a:off x="304800" y="1066800"/>
            <a:ext cx="6705600" cy="3276600"/>
          </a:xfrm>
        </p:spPr>
        <p:txBody>
          <a:bodyPr>
            <a:normAutofit fontScale="70000" lnSpcReduction="20000"/>
          </a:bodyPr>
          <a:lstStyle/>
          <a:p>
            <a:r>
              <a:rPr lang="en-US" dirty="0"/>
              <a:t>Groups of students participated in a vision test</a:t>
            </a:r>
          </a:p>
          <a:p>
            <a:endParaRPr lang="en-US" dirty="0"/>
          </a:p>
          <a:p>
            <a:r>
              <a:rPr lang="en-US" dirty="0"/>
              <a:t>They were shown two cards, one with a single line segment and one with 3 lines</a:t>
            </a:r>
          </a:p>
          <a:p>
            <a:endParaRPr lang="en-US" dirty="0"/>
          </a:p>
          <a:p>
            <a:r>
              <a:rPr lang="en-US" dirty="0"/>
              <a:t>The participants were required to match line segments with the same length</a:t>
            </a:r>
          </a:p>
          <a:p>
            <a:endParaRPr lang="en-US" dirty="0"/>
          </a:p>
          <a:p>
            <a:r>
              <a:rPr lang="en-US" dirty="0"/>
              <a:t>Each participant was put into a group where all other group members were collaborators with Asch. </a:t>
            </a:r>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705600" y="990600"/>
            <a:ext cx="2343805" cy="21050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799" y="4114800"/>
            <a:ext cx="8806249" cy="2246769"/>
          </a:xfrm>
          <a:prstGeom prst="rect">
            <a:avLst/>
          </a:prstGeom>
        </p:spPr>
        <p:txBody>
          <a:bodyPr wrap="square">
            <a:spAutoFit/>
          </a:bodyPr>
          <a:lstStyle/>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These collaborators were introduced as participants to the subject. </a:t>
            </a:r>
          </a:p>
          <a:p>
            <a:pPr marL="285750" indent="-285750">
              <a:buFont typeface="Arial" panose="020B0604020202020204" pitchFamily="34" charset="0"/>
              <a:buChar char="•"/>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Asch found that in control groups with no pressure to conform, only 3% of the subjects provided an incorrect answer.</a:t>
            </a:r>
          </a:p>
          <a:p>
            <a:pPr marL="285750" indent="-285750">
              <a:buFont typeface="Arial" panose="020B0604020202020204" pitchFamily="34" charset="0"/>
              <a:buChar char="•"/>
            </a:pP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However, when participants were surrounded by individuals providing an incorrect answer, up to 32% of the responses were incorrect.</a:t>
            </a:r>
          </a:p>
        </p:txBody>
      </p:sp>
    </p:spTree>
    <p:extLst>
      <p:ext uri="{BB962C8B-B14F-4D97-AF65-F5344CB8AC3E}">
        <p14:creationId xmlns:p14="http://schemas.microsoft.com/office/powerpoint/2010/main" val="225534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Herding: Asch Elevator Experiment</a:t>
            </a:r>
          </a:p>
        </p:txBody>
      </p:sp>
      <p:pic>
        <p:nvPicPr>
          <p:cNvPr id="5" name="Elevator Experimen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26356" y="1270327"/>
            <a:ext cx="6491287" cy="4327525"/>
          </a:xfrm>
        </p:spPr>
      </p:pic>
      <p:sp>
        <p:nvSpPr>
          <p:cNvPr id="4" name="Rectangle 3"/>
          <p:cNvSpPr/>
          <p:nvPr/>
        </p:nvSpPr>
        <p:spPr>
          <a:xfrm>
            <a:off x="495299" y="5715000"/>
            <a:ext cx="8153400" cy="400110"/>
          </a:xfrm>
          <a:prstGeom prst="rect">
            <a:avLst/>
          </a:prstGeom>
        </p:spPr>
        <p:txBody>
          <a:bodyPr wrap="square">
            <a:spAutoFit/>
          </a:bodyPr>
          <a:lstStyle/>
          <a:p>
            <a:pPr algn="ctr"/>
            <a:r>
              <a:rPr lang="en-US" sz="2000" dirty="0">
                <a:latin typeface="Open Sans" panose="020B0606030504020204" pitchFamily="34" charset="0"/>
                <a:ea typeface="Open Sans" panose="020B0606030504020204" pitchFamily="34" charset="0"/>
                <a:cs typeface="Open Sans" panose="020B0606030504020204" pitchFamily="34" charset="0"/>
              </a:rPr>
              <a:t>https://www.youtube.com/watch?v=BgRoiTWkBHU</a:t>
            </a:r>
          </a:p>
        </p:txBody>
      </p:sp>
    </p:spTree>
    <p:extLst>
      <p:ext uri="{BB962C8B-B14F-4D97-AF65-F5344CB8AC3E}">
        <p14:creationId xmlns:p14="http://schemas.microsoft.com/office/powerpoint/2010/main" val="39911513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Herd Behavior</a:t>
            </a:r>
          </a:p>
        </p:txBody>
      </p:sp>
      <p:sp>
        <p:nvSpPr>
          <p:cNvPr id="3" name="Content Placeholder 2"/>
          <p:cNvSpPr>
            <a:spLocks noGrp="1"/>
          </p:cNvSpPr>
          <p:nvPr>
            <p:ph idx="1"/>
          </p:nvPr>
        </p:nvSpPr>
        <p:spPr>
          <a:xfrm>
            <a:off x="457200" y="1066800"/>
            <a:ext cx="8534400" cy="5318760"/>
          </a:xfrm>
        </p:spPr>
        <p:txBody>
          <a:bodyPr>
            <a:normAutofit lnSpcReduction="10000"/>
          </a:bodyPr>
          <a:lstStyle/>
          <a:p>
            <a:pPr marL="0" indent="0">
              <a:buNone/>
            </a:pPr>
            <a:r>
              <a:rPr lang="en-US" dirty="0"/>
              <a:t>Herd behavior describes when a group of individuals performs actions that are highly correlated without any plans</a:t>
            </a:r>
          </a:p>
          <a:p>
            <a:pPr marL="0" indent="0">
              <a:buNone/>
            </a:pPr>
            <a:endParaRPr lang="en-US" b="1" dirty="0"/>
          </a:p>
          <a:p>
            <a:pPr marL="0" indent="0">
              <a:buNone/>
            </a:pPr>
            <a:r>
              <a:rPr lang="en-US" b="1" dirty="0"/>
              <a:t>Main Components of Herd Behavior</a:t>
            </a:r>
          </a:p>
          <a:p>
            <a:pPr lvl="1"/>
            <a:r>
              <a:rPr lang="en-US" dirty="0"/>
              <a:t>Connections between individuals</a:t>
            </a:r>
          </a:p>
          <a:p>
            <a:pPr lvl="1"/>
            <a:r>
              <a:rPr lang="en-US" dirty="0"/>
              <a:t>A method to transfer behavior among individuals or to observe their behavior</a:t>
            </a:r>
          </a:p>
          <a:p>
            <a:pPr marL="0" indent="0">
              <a:buNone/>
            </a:pPr>
            <a:endParaRPr lang="en-US" b="1" dirty="0"/>
          </a:p>
          <a:p>
            <a:pPr marL="0" indent="0">
              <a:buNone/>
            </a:pPr>
            <a:r>
              <a:rPr lang="en-US" b="1" dirty="0"/>
              <a:t>Examples of Herd Behavior</a:t>
            </a:r>
          </a:p>
          <a:p>
            <a:pPr lvl="1"/>
            <a:r>
              <a:rPr lang="en-US" dirty="0"/>
              <a:t>Flocks, herds of animals, and humans during sporting events, demonstrations, and religious gatherings</a:t>
            </a:r>
          </a:p>
        </p:txBody>
      </p:sp>
    </p:spTree>
    <p:extLst>
      <p:ext uri="{BB962C8B-B14F-4D97-AF65-F5344CB8AC3E}">
        <p14:creationId xmlns:p14="http://schemas.microsoft.com/office/powerpoint/2010/main" val="134767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t>
            </a:r>
            <a:r>
              <a:rPr lang="en-US" dirty="0" err="1"/>
              <a:t>Observability</a:t>
            </a:r>
            <a:r>
              <a:rPr lang="en-US" dirty="0"/>
              <a:t> in Herb Behavior</a:t>
            </a:r>
          </a:p>
        </p:txBody>
      </p:sp>
      <p:sp>
        <p:nvSpPr>
          <p:cNvPr id="3" name="Content Placeholder 2"/>
          <p:cNvSpPr>
            <a:spLocks noGrp="1"/>
          </p:cNvSpPr>
          <p:nvPr>
            <p:ph idx="1"/>
          </p:nvPr>
        </p:nvSpPr>
        <p:spPr/>
        <p:txBody>
          <a:bodyPr/>
          <a:lstStyle/>
          <a:p>
            <a:pPr marL="0" indent="0">
              <a:buNone/>
            </a:pPr>
            <a:r>
              <a:rPr lang="en-US" dirty="0"/>
              <a:t>In herd behavior, individuals make decisions by observing all other individuals’ decisions </a:t>
            </a:r>
          </a:p>
          <a:p>
            <a:r>
              <a:rPr lang="en-US" dirty="0"/>
              <a:t>In general, herd behavior’s network is close to a complete graph where nodes can observe at least most other nodes and they can observe public information</a:t>
            </a:r>
          </a:p>
          <a:p>
            <a:pPr lvl="1"/>
            <a:r>
              <a:rPr lang="en-US" dirty="0"/>
              <a:t>For example, they can see the crowd</a:t>
            </a:r>
          </a:p>
        </p:txBody>
      </p:sp>
    </p:spTree>
    <p:extLst>
      <p:ext uri="{BB962C8B-B14F-4D97-AF65-F5344CB8AC3E}">
        <p14:creationId xmlns:p14="http://schemas.microsoft.com/office/powerpoint/2010/main" val="1843349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 Herd Behavior Experiment</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a:t>There needs to be a decision made. </a:t>
            </a:r>
          </a:p>
          <a:p>
            <a:pPr marL="914400" lvl="1" indent="-514350"/>
            <a:r>
              <a:rPr lang="en-US" dirty="0"/>
              <a:t>In our example, it is going to a restaurant</a:t>
            </a:r>
          </a:p>
          <a:p>
            <a:pPr marL="514350" indent="-514350">
              <a:buFont typeface="+mj-lt"/>
              <a:buAutoNum type="arabicPeriod"/>
            </a:pPr>
            <a:endParaRPr lang="en-US" dirty="0"/>
          </a:p>
          <a:p>
            <a:pPr marL="514350" indent="-514350">
              <a:buFont typeface="+mj-lt"/>
              <a:buAutoNum type="arabicPeriod"/>
            </a:pPr>
            <a:r>
              <a:rPr lang="en-US" dirty="0"/>
              <a:t>Decisions need to be in sequential order</a:t>
            </a:r>
          </a:p>
          <a:p>
            <a:pPr marL="514350" indent="-514350">
              <a:buFont typeface="+mj-lt"/>
              <a:buAutoNum type="arabicPeriod"/>
            </a:pPr>
            <a:endParaRPr lang="en-US" dirty="0"/>
          </a:p>
          <a:p>
            <a:pPr marL="514350" indent="-514350">
              <a:buFont typeface="+mj-lt"/>
              <a:buAutoNum type="arabicPeriod"/>
            </a:pPr>
            <a:r>
              <a:rPr lang="en-US" dirty="0"/>
              <a:t>Decisions are not mindless and people have private information that helps them decide</a:t>
            </a:r>
          </a:p>
          <a:p>
            <a:pPr marL="514350" indent="-514350">
              <a:buFont typeface="+mj-lt"/>
              <a:buAutoNum type="arabicPeriod"/>
            </a:pPr>
            <a:endParaRPr lang="en-US" dirty="0"/>
          </a:p>
          <a:p>
            <a:pPr marL="514350" indent="-514350">
              <a:buFont typeface="+mj-lt"/>
              <a:buAutoNum type="arabicPeriod"/>
            </a:pPr>
            <a:r>
              <a:rPr lang="en-US" dirty="0"/>
              <a:t>No message passing is possible. Individuals don’t know the private information of others, but can infer what others know from what is observed from their behavior.</a:t>
            </a:r>
          </a:p>
        </p:txBody>
      </p:sp>
    </p:spTree>
    <p:extLst>
      <p:ext uri="{BB962C8B-B14F-4D97-AF65-F5344CB8AC3E}">
        <p14:creationId xmlns:p14="http://schemas.microsoft.com/office/powerpoint/2010/main" val="737641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Herding: Urn Experiment</a:t>
            </a:r>
          </a:p>
        </p:txBody>
      </p:sp>
      <p:sp>
        <p:nvSpPr>
          <p:cNvPr id="3" name="Content Placeholder 2"/>
          <p:cNvSpPr>
            <a:spLocks noGrp="1"/>
          </p:cNvSpPr>
          <p:nvPr>
            <p:ph idx="1"/>
          </p:nvPr>
        </p:nvSpPr>
        <p:spPr>
          <a:xfrm>
            <a:off x="457200" y="1066800"/>
            <a:ext cx="8382000" cy="5318760"/>
          </a:xfrm>
        </p:spPr>
        <p:txBody>
          <a:bodyPr>
            <a:normAutofit fontScale="70000" lnSpcReduction="20000"/>
          </a:bodyPr>
          <a:lstStyle/>
          <a:p>
            <a:r>
              <a:rPr lang="en-US" dirty="0"/>
              <a:t>There is an urn in a large class with three marbles in it</a:t>
            </a:r>
          </a:p>
          <a:p>
            <a:endParaRPr lang="en-US" dirty="0"/>
          </a:p>
          <a:p>
            <a:endParaRPr lang="en-US" dirty="0"/>
          </a:p>
          <a:p>
            <a:endParaRPr lang="en-US" dirty="0"/>
          </a:p>
          <a:p>
            <a:endParaRPr lang="en-US" dirty="0"/>
          </a:p>
          <a:p>
            <a:endParaRPr lang="en-US" dirty="0"/>
          </a:p>
          <a:p>
            <a:endParaRPr lang="en-US" dirty="0"/>
          </a:p>
          <a:p>
            <a:endParaRPr lang="en-US" dirty="0"/>
          </a:p>
          <a:p>
            <a:r>
              <a:rPr lang="en-US" dirty="0"/>
              <a:t>During the experiment, each student comes to the urn, picks one marble, and checks its color in private. </a:t>
            </a:r>
          </a:p>
          <a:p>
            <a:endParaRPr lang="en-US" dirty="0"/>
          </a:p>
          <a:p>
            <a:r>
              <a:rPr lang="en-US" dirty="0"/>
              <a:t>The student predicts </a:t>
            </a:r>
            <a:r>
              <a:rPr lang="en-US" b="1" dirty="0">
                <a:solidFill>
                  <a:srgbClr val="1923F3"/>
                </a:solidFill>
              </a:rPr>
              <a:t>majority blue </a:t>
            </a:r>
            <a:r>
              <a:rPr lang="en-US" dirty="0"/>
              <a:t>or </a:t>
            </a:r>
            <a:r>
              <a:rPr lang="en-US" b="1" dirty="0">
                <a:solidFill>
                  <a:srgbClr val="FF0000"/>
                </a:solidFill>
              </a:rPr>
              <a:t>majority red</a:t>
            </a:r>
            <a:r>
              <a:rPr lang="en-US" dirty="0"/>
              <a:t>, writes her prediction on the blackboard, and puts the marble back in the urn. </a:t>
            </a:r>
          </a:p>
          <a:p>
            <a:endParaRPr lang="en-US" dirty="0"/>
          </a:p>
          <a:p>
            <a:r>
              <a:rPr lang="en-US" dirty="0"/>
              <a:t>Students cannot see the color of the marble taken out and can only see the predictions made by different students regarding the majority color on the board.</a:t>
            </a:r>
          </a:p>
        </p:txBody>
      </p:sp>
      <p:grpSp>
        <p:nvGrpSpPr>
          <p:cNvPr id="12" name="Group 11"/>
          <p:cNvGrpSpPr/>
          <p:nvPr/>
        </p:nvGrpSpPr>
        <p:grpSpPr>
          <a:xfrm>
            <a:off x="1409700" y="1905000"/>
            <a:ext cx="6324600" cy="1414509"/>
            <a:chOff x="1295400" y="2286000"/>
            <a:chExt cx="6324600" cy="1414509"/>
          </a:xfrm>
        </p:grpSpPr>
        <p:sp>
          <p:nvSpPr>
            <p:cNvPr id="4" name="Oval 3"/>
            <p:cNvSpPr/>
            <p:nvPr/>
          </p:nvSpPr>
          <p:spPr>
            <a:xfrm>
              <a:off x="1295400" y="2286000"/>
              <a:ext cx="609600" cy="609600"/>
            </a:xfrm>
            <a:prstGeom prst="ellipse">
              <a:avLst/>
            </a:prstGeom>
            <a:solidFill>
              <a:srgbClr val="1923F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Open Sans" panose="020B0606030504020204" pitchFamily="34" charset="0"/>
                </a:rPr>
                <a:t>B</a:t>
              </a:r>
            </a:p>
          </p:txBody>
        </p:sp>
        <p:sp>
          <p:nvSpPr>
            <p:cNvPr id="5" name="Oval 4"/>
            <p:cNvSpPr/>
            <p:nvPr/>
          </p:nvSpPr>
          <p:spPr>
            <a:xfrm>
              <a:off x="2057400" y="2286000"/>
              <a:ext cx="609600" cy="609600"/>
            </a:xfrm>
            <a:prstGeom prst="ellipse">
              <a:avLst/>
            </a:prstGeom>
            <a:solidFill>
              <a:srgbClr val="1923F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Open Sans" panose="020B0606030504020204" pitchFamily="34" charset="0"/>
                </a:rPr>
                <a:t>B</a:t>
              </a:r>
            </a:p>
          </p:txBody>
        </p:sp>
        <p:sp>
          <p:nvSpPr>
            <p:cNvPr id="6" name="Oval 5"/>
            <p:cNvSpPr/>
            <p:nvPr/>
          </p:nvSpPr>
          <p:spPr>
            <a:xfrm>
              <a:off x="2819400" y="2286000"/>
              <a:ext cx="609600" cy="609600"/>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Open Sans" panose="020B0606030504020204" pitchFamily="34" charset="0"/>
                </a:rPr>
                <a:t>R</a:t>
              </a:r>
            </a:p>
          </p:txBody>
        </p:sp>
        <p:sp>
          <p:nvSpPr>
            <p:cNvPr id="7" name="Oval 6"/>
            <p:cNvSpPr/>
            <p:nvPr/>
          </p:nvSpPr>
          <p:spPr>
            <a:xfrm>
              <a:off x="5486400" y="2286000"/>
              <a:ext cx="609600" cy="609600"/>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Open Sans" panose="020B0606030504020204" pitchFamily="34" charset="0"/>
                </a:rPr>
                <a:t>R</a:t>
              </a:r>
            </a:p>
          </p:txBody>
        </p:sp>
        <p:sp>
          <p:nvSpPr>
            <p:cNvPr id="8" name="Oval 7"/>
            <p:cNvSpPr/>
            <p:nvPr/>
          </p:nvSpPr>
          <p:spPr>
            <a:xfrm>
              <a:off x="6248400" y="2286000"/>
              <a:ext cx="609600" cy="609600"/>
            </a:xfrm>
            <a:prstGeom prst="ellipse">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Open Sans" panose="020B0606030504020204" pitchFamily="34" charset="0"/>
                </a:rPr>
                <a:t>R</a:t>
              </a:r>
            </a:p>
          </p:txBody>
        </p:sp>
        <p:sp>
          <p:nvSpPr>
            <p:cNvPr id="9" name="Oval 8"/>
            <p:cNvSpPr/>
            <p:nvPr/>
          </p:nvSpPr>
          <p:spPr>
            <a:xfrm>
              <a:off x="7010400" y="2286000"/>
              <a:ext cx="609600" cy="609600"/>
            </a:xfrm>
            <a:prstGeom prst="ellipse">
              <a:avLst/>
            </a:prstGeom>
            <a:solidFill>
              <a:srgbClr val="1923F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Open Sans" panose="020B0606030504020204" pitchFamily="34" charset="0"/>
                </a:rPr>
                <a:t>B</a:t>
              </a:r>
            </a:p>
          </p:txBody>
        </p:sp>
        <p:sp>
          <p:nvSpPr>
            <p:cNvPr id="10" name="Rectangle 9"/>
            <p:cNvSpPr/>
            <p:nvPr/>
          </p:nvSpPr>
          <p:spPr>
            <a:xfrm>
              <a:off x="1562100" y="3048000"/>
              <a:ext cx="1736373" cy="646331"/>
            </a:xfrm>
            <a:prstGeom prst="rect">
              <a:avLst/>
            </a:prstGeom>
          </p:spPr>
          <p:txBody>
            <a:bodyPr wrap="none">
              <a:spAutoFit/>
            </a:bodyPr>
            <a:lstStyle/>
            <a:p>
              <a:r>
                <a:rPr lang="en-US" b="1" dirty="0">
                  <a:solidFill>
                    <a:srgbClr val="1923F3"/>
                  </a:solidFill>
                  <a:latin typeface="Open Sans" panose="020B0606030504020204" pitchFamily="34" charset="0"/>
                </a:rPr>
                <a:t>Majority Blue</a:t>
              </a:r>
            </a:p>
            <a:p>
              <a:pPr algn="ctr"/>
              <a:r>
                <a:rPr lang="en-US" b="1" dirty="0">
                  <a:latin typeface="Open Sans" panose="020B0606030504020204" pitchFamily="34" charset="0"/>
                </a:rPr>
                <a:t>P[B,B,R]=50%</a:t>
              </a:r>
            </a:p>
          </p:txBody>
        </p:sp>
        <p:sp>
          <p:nvSpPr>
            <p:cNvPr id="11" name="Rectangle 10"/>
            <p:cNvSpPr/>
            <p:nvPr/>
          </p:nvSpPr>
          <p:spPr>
            <a:xfrm>
              <a:off x="5791200" y="3054178"/>
              <a:ext cx="1680268" cy="646331"/>
            </a:xfrm>
            <a:prstGeom prst="rect">
              <a:avLst/>
            </a:prstGeom>
          </p:spPr>
          <p:txBody>
            <a:bodyPr wrap="none">
              <a:spAutoFit/>
            </a:bodyPr>
            <a:lstStyle/>
            <a:p>
              <a:pPr algn="ctr"/>
              <a:r>
                <a:rPr lang="en-US" b="1" dirty="0">
                  <a:solidFill>
                    <a:srgbClr val="FF0000"/>
                  </a:solidFill>
                  <a:latin typeface="Open Sans" panose="020B0606030504020204" pitchFamily="34" charset="0"/>
                </a:rPr>
                <a:t>Majority Red</a:t>
              </a:r>
            </a:p>
            <a:p>
              <a:r>
                <a:rPr lang="en-US" b="1" dirty="0">
                  <a:latin typeface="Open Sans" panose="020B0606030504020204" pitchFamily="34" charset="0"/>
                </a:rPr>
                <a:t>P[R,R,B]=50%</a:t>
              </a:r>
            </a:p>
          </p:txBody>
        </p:sp>
      </p:grpSp>
    </p:spTree>
    <p:extLst>
      <p:ext uri="{BB962C8B-B14F-4D97-AF65-F5344CB8AC3E}">
        <p14:creationId xmlns:p14="http://schemas.microsoft.com/office/powerpoint/2010/main" val="4226586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Urn Experiment: First and Second Student</a:t>
            </a:r>
          </a:p>
        </p:txBody>
      </p:sp>
      <p:sp>
        <p:nvSpPr>
          <p:cNvPr id="5" name="Content Placeholder 4"/>
          <p:cNvSpPr>
            <a:spLocks noGrp="1"/>
          </p:cNvSpPr>
          <p:nvPr>
            <p:ph idx="1"/>
          </p:nvPr>
        </p:nvSpPr>
        <p:spPr/>
        <p:txBody>
          <a:bodyPr/>
          <a:lstStyle/>
          <a:p>
            <a:r>
              <a:rPr lang="en-US" dirty="0"/>
              <a:t>First Student:</a:t>
            </a:r>
          </a:p>
          <a:p>
            <a:pPr lvl="1"/>
            <a:r>
              <a:rPr lang="en-US" i="1" dirty="0"/>
              <a:t>Board: -</a:t>
            </a:r>
          </a:p>
          <a:p>
            <a:pPr lvl="2"/>
            <a:r>
              <a:rPr lang="en-US" dirty="0"/>
              <a:t>Observed: </a:t>
            </a:r>
            <a:r>
              <a:rPr lang="en-US" b="1" dirty="0">
                <a:solidFill>
                  <a:srgbClr val="1923F3"/>
                </a:solidFill>
              </a:rPr>
              <a:t>B</a:t>
            </a:r>
            <a:r>
              <a:rPr lang="en-US" dirty="0"/>
              <a:t> </a:t>
            </a:r>
            <a:r>
              <a:rPr lang="en-US" dirty="0">
                <a:sym typeface="Wingdings" pitchFamily="2" charset="2"/>
              </a:rPr>
              <a:t> Guess: </a:t>
            </a:r>
            <a:r>
              <a:rPr lang="en-US" b="1" dirty="0">
                <a:solidFill>
                  <a:srgbClr val="1923F3"/>
                </a:solidFill>
                <a:sym typeface="Wingdings" pitchFamily="2" charset="2"/>
              </a:rPr>
              <a:t>B</a:t>
            </a:r>
          </a:p>
          <a:p>
            <a:pPr marL="914400" lvl="2" indent="0">
              <a:buNone/>
            </a:pPr>
            <a:r>
              <a:rPr lang="en-US" dirty="0">
                <a:sym typeface="Wingdings" pitchFamily="2" charset="2"/>
              </a:rPr>
              <a:t>-or-</a:t>
            </a:r>
          </a:p>
          <a:p>
            <a:pPr lvl="2"/>
            <a:r>
              <a:rPr lang="en-US" dirty="0"/>
              <a:t>Observed: </a:t>
            </a:r>
            <a:r>
              <a:rPr lang="en-US" b="1" dirty="0">
                <a:solidFill>
                  <a:srgbClr val="FF0000"/>
                </a:solidFill>
              </a:rPr>
              <a:t>R</a:t>
            </a:r>
            <a:r>
              <a:rPr lang="en-US" dirty="0"/>
              <a:t> </a:t>
            </a:r>
            <a:r>
              <a:rPr lang="en-US" dirty="0">
                <a:sym typeface="Wingdings" pitchFamily="2" charset="2"/>
              </a:rPr>
              <a:t> Guess: </a:t>
            </a:r>
            <a:r>
              <a:rPr lang="en-US" b="1" dirty="0">
                <a:solidFill>
                  <a:srgbClr val="FF0000"/>
                </a:solidFill>
                <a:sym typeface="Wingdings" pitchFamily="2" charset="2"/>
              </a:rPr>
              <a:t>R</a:t>
            </a:r>
            <a:endParaRPr lang="en-US" b="1" dirty="0">
              <a:solidFill>
                <a:srgbClr val="FF0000"/>
              </a:solidFill>
            </a:endParaRPr>
          </a:p>
          <a:p>
            <a:r>
              <a:rPr lang="en-US" dirty="0"/>
              <a:t>Second Student:</a:t>
            </a:r>
          </a:p>
          <a:p>
            <a:pPr lvl="1"/>
            <a:r>
              <a:rPr lang="en-US" i="1" dirty="0"/>
              <a:t>Board: </a:t>
            </a:r>
            <a:r>
              <a:rPr lang="en-US" b="1" i="1" dirty="0">
                <a:solidFill>
                  <a:srgbClr val="1923F3"/>
                </a:solidFill>
              </a:rPr>
              <a:t>B</a:t>
            </a:r>
          </a:p>
          <a:p>
            <a:pPr lvl="2"/>
            <a:r>
              <a:rPr lang="en-US" dirty="0"/>
              <a:t>Observed: </a:t>
            </a:r>
            <a:r>
              <a:rPr lang="en-US" b="1" dirty="0">
                <a:solidFill>
                  <a:srgbClr val="1923F3"/>
                </a:solidFill>
              </a:rPr>
              <a:t>B</a:t>
            </a:r>
            <a:r>
              <a:rPr lang="en-US" dirty="0"/>
              <a:t> </a:t>
            </a:r>
            <a:r>
              <a:rPr lang="en-US" dirty="0">
                <a:sym typeface="Wingdings" pitchFamily="2" charset="2"/>
              </a:rPr>
              <a:t> Guess: </a:t>
            </a:r>
            <a:r>
              <a:rPr lang="en-US" b="1" dirty="0">
                <a:solidFill>
                  <a:srgbClr val="1923F3"/>
                </a:solidFill>
                <a:sym typeface="Wingdings" pitchFamily="2" charset="2"/>
              </a:rPr>
              <a:t>B</a:t>
            </a:r>
          </a:p>
          <a:p>
            <a:pPr marL="914400" lvl="2" indent="0">
              <a:buNone/>
            </a:pPr>
            <a:r>
              <a:rPr lang="en-US" dirty="0">
                <a:sym typeface="Wingdings" pitchFamily="2" charset="2"/>
              </a:rPr>
              <a:t>-or-</a:t>
            </a:r>
          </a:p>
          <a:p>
            <a:pPr lvl="2"/>
            <a:r>
              <a:rPr lang="en-US" dirty="0"/>
              <a:t>Observed: </a:t>
            </a:r>
            <a:r>
              <a:rPr lang="en-US" b="1" dirty="0">
                <a:solidFill>
                  <a:srgbClr val="FF0000"/>
                </a:solidFill>
              </a:rPr>
              <a:t>R</a:t>
            </a:r>
            <a:r>
              <a:rPr lang="en-US" dirty="0"/>
              <a:t> </a:t>
            </a:r>
            <a:r>
              <a:rPr lang="en-US" dirty="0">
                <a:sym typeface="Wingdings" pitchFamily="2" charset="2"/>
              </a:rPr>
              <a:t> Guess: </a:t>
            </a:r>
            <a:r>
              <a:rPr lang="en-US" b="1" dirty="0">
                <a:solidFill>
                  <a:srgbClr val="FF0000"/>
                </a:solidFill>
                <a:sym typeface="Wingdings" pitchFamily="2" charset="2"/>
              </a:rPr>
              <a:t>R</a:t>
            </a:r>
            <a:r>
              <a:rPr lang="en-US" dirty="0">
                <a:sym typeface="Wingdings" pitchFamily="2" charset="2"/>
              </a:rPr>
              <a:t>/</a:t>
            </a:r>
            <a:r>
              <a:rPr lang="en-US" b="1" dirty="0">
                <a:solidFill>
                  <a:srgbClr val="1923F3"/>
                </a:solidFill>
                <a:sym typeface="Wingdings" pitchFamily="2" charset="2"/>
              </a:rPr>
              <a:t>B</a:t>
            </a:r>
            <a:r>
              <a:rPr lang="en-US" dirty="0">
                <a:sym typeface="Wingdings" pitchFamily="2" charset="2"/>
              </a:rPr>
              <a:t> (flip a coin)</a:t>
            </a:r>
            <a:endParaRPr lang="en-US" dirty="0"/>
          </a:p>
        </p:txBody>
      </p:sp>
    </p:spTree>
    <p:extLst>
      <p:ext uri="{BB962C8B-B14F-4D97-AF65-F5344CB8AC3E}">
        <p14:creationId xmlns:p14="http://schemas.microsoft.com/office/powerpoint/2010/main" val="51756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Urn Experiment: Third Student</a:t>
            </a:r>
          </a:p>
        </p:txBody>
      </p:sp>
      <p:sp>
        <p:nvSpPr>
          <p:cNvPr id="5" name="Content Placeholder 4"/>
          <p:cNvSpPr>
            <a:spLocks noGrp="1"/>
          </p:cNvSpPr>
          <p:nvPr>
            <p:ph idx="1"/>
          </p:nvPr>
        </p:nvSpPr>
        <p:spPr/>
        <p:txBody>
          <a:bodyPr/>
          <a:lstStyle/>
          <a:p>
            <a:r>
              <a:rPr lang="en-US" i="1" dirty="0"/>
              <a:t>If board: </a:t>
            </a:r>
            <a:r>
              <a:rPr lang="en-US" b="1" i="1" dirty="0">
                <a:solidFill>
                  <a:srgbClr val="1923F3"/>
                </a:solidFill>
              </a:rPr>
              <a:t>B</a:t>
            </a:r>
            <a:r>
              <a:rPr lang="en-US" i="1" dirty="0"/>
              <a:t>, </a:t>
            </a:r>
            <a:r>
              <a:rPr lang="en-US" b="1" i="1" dirty="0">
                <a:solidFill>
                  <a:srgbClr val="FF0000"/>
                </a:solidFill>
              </a:rPr>
              <a:t>R</a:t>
            </a:r>
          </a:p>
          <a:p>
            <a:pPr lvl="1"/>
            <a:r>
              <a:rPr lang="en-US" dirty="0"/>
              <a:t>Observed: </a:t>
            </a:r>
            <a:r>
              <a:rPr lang="en-US" b="1" dirty="0">
                <a:solidFill>
                  <a:srgbClr val="1923F3"/>
                </a:solidFill>
              </a:rPr>
              <a:t>B</a:t>
            </a:r>
            <a:r>
              <a:rPr lang="en-US" dirty="0"/>
              <a:t> </a:t>
            </a:r>
            <a:r>
              <a:rPr lang="en-US" dirty="0">
                <a:sym typeface="Wingdings" pitchFamily="2" charset="2"/>
              </a:rPr>
              <a:t> Guess: </a:t>
            </a:r>
            <a:r>
              <a:rPr lang="en-US" b="1" dirty="0">
                <a:solidFill>
                  <a:srgbClr val="1923F3"/>
                </a:solidFill>
                <a:sym typeface="Wingdings" pitchFamily="2" charset="2"/>
              </a:rPr>
              <a:t>B</a:t>
            </a:r>
            <a:r>
              <a:rPr lang="en-US" dirty="0">
                <a:sym typeface="Wingdings" pitchFamily="2" charset="2"/>
              </a:rPr>
              <a:t>, or</a:t>
            </a:r>
          </a:p>
          <a:p>
            <a:pPr lvl="1"/>
            <a:r>
              <a:rPr lang="en-US" dirty="0"/>
              <a:t>Observed: </a:t>
            </a:r>
            <a:r>
              <a:rPr lang="en-US" b="1" dirty="0">
                <a:solidFill>
                  <a:srgbClr val="FF0000"/>
                </a:solidFill>
              </a:rPr>
              <a:t>R</a:t>
            </a:r>
            <a:r>
              <a:rPr lang="en-US" dirty="0"/>
              <a:t> </a:t>
            </a:r>
            <a:r>
              <a:rPr lang="en-US" dirty="0">
                <a:sym typeface="Wingdings" pitchFamily="2" charset="2"/>
              </a:rPr>
              <a:t> Guess: </a:t>
            </a:r>
            <a:r>
              <a:rPr lang="en-US" b="1" dirty="0">
                <a:solidFill>
                  <a:srgbClr val="FF0000"/>
                </a:solidFill>
                <a:sym typeface="Wingdings" pitchFamily="2" charset="2"/>
              </a:rPr>
              <a:t>R</a:t>
            </a:r>
          </a:p>
          <a:p>
            <a:endParaRPr lang="en-US" i="1" dirty="0"/>
          </a:p>
          <a:p>
            <a:r>
              <a:rPr lang="en-US" i="1" dirty="0"/>
              <a:t>If board: </a:t>
            </a:r>
            <a:r>
              <a:rPr lang="en-US" b="1" i="1" dirty="0">
                <a:solidFill>
                  <a:srgbClr val="1923F3"/>
                </a:solidFill>
              </a:rPr>
              <a:t>B</a:t>
            </a:r>
            <a:r>
              <a:rPr lang="en-US" i="1" dirty="0"/>
              <a:t>, </a:t>
            </a:r>
            <a:r>
              <a:rPr lang="en-US" b="1" i="1" dirty="0">
                <a:solidFill>
                  <a:srgbClr val="1923F3"/>
                </a:solidFill>
              </a:rPr>
              <a:t>B</a:t>
            </a:r>
          </a:p>
          <a:p>
            <a:pPr lvl="1"/>
            <a:r>
              <a:rPr lang="en-US" dirty="0"/>
              <a:t>Observed: </a:t>
            </a:r>
            <a:r>
              <a:rPr lang="en-US" b="1" dirty="0">
                <a:solidFill>
                  <a:srgbClr val="1923F3"/>
                </a:solidFill>
              </a:rPr>
              <a:t>B</a:t>
            </a:r>
            <a:r>
              <a:rPr lang="en-US" dirty="0"/>
              <a:t> </a:t>
            </a:r>
            <a:r>
              <a:rPr lang="en-US" dirty="0">
                <a:sym typeface="Wingdings" pitchFamily="2" charset="2"/>
              </a:rPr>
              <a:t> Guess: </a:t>
            </a:r>
            <a:r>
              <a:rPr lang="en-US" b="1" dirty="0">
                <a:solidFill>
                  <a:srgbClr val="1923F3"/>
                </a:solidFill>
                <a:sym typeface="Wingdings" pitchFamily="2" charset="2"/>
              </a:rPr>
              <a:t>B</a:t>
            </a:r>
            <a:r>
              <a:rPr lang="en-US" dirty="0">
                <a:sym typeface="Wingdings" pitchFamily="2" charset="2"/>
              </a:rPr>
              <a:t>, or</a:t>
            </a:r>
          </a:p>
          <a:p>
            <a:pPr lvl="1"/>
            <a:r>
              <a:rPr lang="en-US" b="1" dirty="0"/>
              <a:t>Observed: </a:t>
            </a:r>
            <a:r>
              <a:rPr lang="en-US" b="1" dirty="0">
                <a:solidFill>
                  <a:srgbClr val="FF0000"/>
                </a:solidFill>
              </a:rPr>
              <a:t>R</a:t>
            </a:r>
            <a:r>
              <a:rPr lang="en-US" b="1" dirty="0"/>
              <a:t> </a:t>
            </a:r>
            <a:r>
              <a:rPr lang="en-US" b="1" dirty="0">
                <a:sym typeface="Wingdings" pitchFamily="2" charset="2"/>
              </a:rPr>
              <a:t> Guess: </a:t>
            </a:r>
            <a:r>
              <a:rPr lang="en-US" b="1" dirty="0">
                <a:solidFill>
                  <a:srgbClr val="1923F3"/>
                </a:solidFill>
                <a:sym typeface="Wingdings" pitchFamily="2" charset="2"/>
              </a:rPr>
              <a:t>B</a:t>
            </a:r>
            <a:r>
              <a:rPr lang="en-US" b="1" dirty="0">
                <a:sym typeface="Wingdings" pitchFamily="2" charset="2"/>
              </a:rPr>
              <a:t> (</a:t>
            </a:r>
            <a:r>
              <a:rPr lang="en-US" b="1" dirty="0">
                <a:solidFill>
                  <a:srgbClr val="00B050"/>
                </a:solidFill>
                <a:sym typeface="Wingdings" pitchFamily="2" charset="2"/>
              </a:rPr>
              <a:t>Herding Behavior</a:t>
            </a:r>
            <a:r>
              <a:rPr lang="en-US" b="1" dirty="0">
                <a:sym typeface="Wingdings" pitchFamily="2" charset="2"/>
              </a:rPr>
              <a:t>)</a:t>
            </a:r>
          </a:p>
          <a:p>
            <a:pPr marL="0" indent="0">
              <a:buNone/>
            </a:pPr>
            <a:endParaRPr lang="en-US" b="1" dirty="0">
              <a:sym typeface="Wingdings" pitchFamily="2" charset="2"/>
            </a:endParaRPr>
          </a:p>
          <a:p>
            <a:pPr marL="0" indent="0">
              <a:buNone/>
            </a:pPr>
            <a:r>
              <a:rPr lang="en-US" b="1" dirty="0">
                <a:sym typeface="Wingdings" pitchFamily="2" charset="2"/>
              </a:rPr>
              <a:t>The forth student and onward</a:t>
            </a:r>
          </a:p>
          <a:p>
            <a:pPr lvl="1"/>
            <a:r>
              <a:rPr lang="en-US" dirty="0">
                <a:sym typeface="Wingdings" pitchFamily="2" charset="2"/>
              </a:rPr>
              <a:t>Board: </a:t>
            </a:r>
            <a:r>
              <a:rPr lang="en-US" b="1" dirty="0">
                <a:solidFill>
                  <a:srgbClr val="1923F3"/>
                </a:solidFill>
                <a:sym typeface="Wingdings" pitchFamily="2" charset="2"/>
              </a:rPr>
              <a:t>B</a:t>
            </a:r>
            <a:r>
              <a:rPr lang="en-US" dirty="0">
                <a:sym typeface="Wingdings" pitchFamily="2" charset="2"/>
              </a:rPr>
              <a:t>,</a:t>
            </a:r>
            <a:r>
              <a:rPr lang="en-US" b="1" dirty="0">
                <a:solidFill>
                  <a:srgbClr val="1923F3"/>
                </a:solidFill>
                <a:sym typeface="Wingdings" pitchFamily="2" charset="2"/>
              </a:rPr>
              <a:t>B</a:t>
            </a:r>
            <a:r>
              <a:rPr lang="en-US" dirty="0">
                <a:sym typeface="Wingdings" pitchFamily="2" charset="2"/>
              </a:rPr>
              <a:t>,</a:t>
            </a:r>
            <a:r>
              <a:rPr lang="en-US" b="1" dirty="0">
                <a:solidFill>
                  <a:srgbClr val="1923F3"/>
                </a:solidFill>
                <a:sym typeface="Wingdings" pitchFamily="2" charset="2"/>
              </a:rPr>
              <a:t>B</a:t>
            </a:r>
          </a:p>
          <a:p>
            <a:pPr lvl="1"/>
            <a:r>
              <a:rPr lang="en-US" b="1" dirty="0">
                <a:sym typeface="Wingdings" pitchFamily="2" charset="2"/>
              </a:rPr>
              <a:t>Observed: </a:t>
            </a:r>
            <a:r>
              <a:rPr lang="en-US" b="1" dirty="0">
                <a:solidFill>
                  <a:srgbClr val="1923F3"/>
                </a:solidFill>
                <a:sym typeface="Wingdings" pitchFamily="2" charset="2"/>
              </a:rPr>
              <a:t>B</a:t>
            </a:r>
            <a:r>
              <a:rPr lang="en-US" b="1" dirty="0">
                <a:sym typeface="Wingdings" pitchFamily="2" charset="2"/>
              </a:rPr>
              <a:t>/</a:t>
            </a:r>
            <a:r>
              <a:rPr lang="en-US" b="1" dirty="0">
                <a:solidFill>
                  <a:srgbClr val="FF0000"/>
                </a:solidFill>
                <a:sym typeface="Wingdings" pitchFamily="2" charset="2"/>
              </a:rPr>
              <a:t>R</a:t>
            </a:r>
            <a:r>
              <a:rPr lang="en-US" b="1" dirty="0">
                <a:sym typeface="Wingdings" pitchFamily="2" charset="2"/>
              </a:rPr>
              <a:t>  Guess: </a:t>
            </a:r>
            <a:r>
              <a:rPr lang="en-US" b="1" dirty="0">
                <a:solidFill>
                  <a:srgbClr val="1923F3"/>
                </a:solidFill>
                <a:sym typeface="Wingdings" pitchFamily="2" charset="2"/>
              </a:rPr>
              <a:t>B</a:t>
            </a:r>
          </a:p>
          <a:p>
            <a:endParaRPr lang="en-US" dirty="0">
              <a:sym typeface="Wingdings" pitchFamily="2" charset="2"/>
            </a:endParaRPr>
          </a:p>
          <a:p>
            <a:endParaRPr lang="en-US" dirty="0"/>
          </a:p>
        </p:txBody>
      </p:sp>
    </p:spTree>
    <p:extLst>
      <p:ext uri="{BB962C8B-B14F-4D97-AF65-F5344CB8AC3E}">
        <p14:creationId xmlns:p14="http://schemas.microsoft.com/office/powerpoint/2010/main" val="1738459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Bayes’s</a:t>
            </a:r>
            <a:r>
              <a:rPr lang="en-US" dirty="0"/>
              <a:t> Rule in the Herding Experiment</a:t>
            </a:r>
          </a:p>
        </p:txBody>
      </p:sp>
      <p:sp>
        <p:nvSpPr>
          <p:cNvPr id="3" name="Content Placeholder 2"/>
          <p:cNvSpPr>
            <a:spLocks noGrp="1"/>
          </p:cNvSpPr>
          <p:nvPr>
            <p:ph idx="1"/>
          </p:nvPr>
        </p:nvSpPr>
        <p:spPr/>
        <p:txBody>
          <a:bodyPr/>
          <a:lstStyle/>
          <a:p>
            <a:pPr marL="0" indent="0">
              <a:buNone/>
            </a:pPr>
            <a:r>
              <a:rPr lang="en-US" dirty="0"/>
              <a:t>Each student tries to estimate the conditional probability that the urn is </a:t>
            </a:r>
            <a:r>
              <a:rPr lang="en-US" b="1" dirty="0">
                <a:solidFill>
                  <a:srgbClr val="1923F3"/>
                </a:solidFill>
              </a:rPr>
              <a:t>majority-blue</a:t>
            </a:r>
            <a:r>
              <a:rPr lang="en-US" dirty="0"/>
              <a:t> or </a:t>
            </a:r>
            <a:r>
              <a:rPr lang="en-US" b="1" dirty="0">
                <a:solidFill>
                  <a:srgbClr val="FF0000"/>
                </a:solidFill>
              </a:rPr>
              <a:t>majority-red</a:t>
            </a:r>
            <a:r>
              <a:rPr lang="en-US" dirty="0"/>
              <a:t>, given what she has seen or heard</a:t>
            </a:r>
          </a:p>
          <a:p>
            <a:pPr lvl="1"/>
            <a:r>
              <a:rPr lang="en-US" dirty="0"/>
              <a:t>She would guess </a:t>
            </a:r>
            <a:r>
              <a:rPr lang="en-US" b="1" dirty="0">
                <a:solidFill>
                  <a:srgbClr val="1923F3"/>
                </a:solidFill>
              </a:rPr>
              <a:t>majority-blue</a:t>
            </a:r>
            <a:r>
              <a:rPr lang="en-US" dirty="0"/>
              <a:t> if:</a:t>
            </a:r>
          </a:p>
          <a:p>
            <a:pPr lvl="1"/>
            <a:endParaRPr lang="en-US" dirty="0"/>
          </a:p>
          <a:p>
            <a:pPr lvl="1"/>
            <a:endParaRPr lang="en-US" dirty="0"/>
          </a:p>
          <a:p>
            <a:pPr lvl="1"/>
            <a:r>
              <a:rPr lang="en-US" dirty="0"/>
              <a:t>From the setup of the experiment we know:</a:t>
            </a:r>
          </a:p>
        </p:txBody>
      </p:sp>
      <p:sp>
        <p:nvSpPr>
          <p:cNvPr id="4" name="Rectangle 3"/>
          <p:cNvSpPr/>
          <p:nvPr/>
        </p:nvSpPr>
        <p:spPr>
          <a:xfrm>
            <a:off x="1600200" y="3124200"/>
            <a:ext cx="6726200" cy="400110"/>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en-US" sz="2000" b="1" dirty="0">
                <a:solidFill>
                  <a:srgbClr val="000000"/>
                </a:solidFill>
                <a:latin typeface="Open Sans" panose="020B0606030504020204" pitchFamily="34" charset="0"/>
              </a:rPr>
              <a:t>P[</a:t>
            </a:r>
            <a:r>
              <a:rPr lang="en-US" sz="2000" b="1" dirty="0" err="1">
                <a:solidFill>
                  <a:srgbClr val="1923F3"/>
                </a:solidFill>
                <a:latin typeface="Open Sans" panose="020B0606030504020204" pitchFamily="34" charset="0"/>
              </a:rPr>
              <a:t>majority-blue</a:t>
            </a:r>
            <a:r>
              <a:rPr lang="en-US" sz="2000" b="1" dirty="0" err="1">
                <a:solidFill>
                  <a:srgbClr val="000000"/>
                </a:solidFill>
                <a:latin typeface="Open Sans" panose="020B0606030504020204" pitchFamily="34" charset="0"/>
              </a:rPr>
              <a:t>|what</a:t>
            </a:r>
            <a:r>
              <a:rPr lang="en-US" sz="2000" b="1" dirty="0">
                <a:solidFill>
                  <a:srgbClr val="000000"/>
                </a:solidFill>
                <a:latin typeface="Open Sans" panose="020B0606030504020204" pitchFamily="34" charset="0"/>
              </a:rPr>
              <a:t> she has seen or heard] &gt; 1/2</a:t>
            </a:r>
          </a:p>
        </p:txBody>
      </p:sp>
      <p:sp>
        <p:nvSpPr>
          <p:cNvPr id="5" name="Rectangle 4"/>
          <p:cNvSpPr/>
          <p:nvPr/>
        </p:nvSpPr>
        <p:spPr>
          <a:xfrm>
            <a:off x="1600200" y="4390528"/>
            <a:ext cx="6726200" cy="40011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b="1" dirty="0">
                <a:solidFill>
                  <a:srgbClr val="000000"/>
                </a:solidFill>
                <a:latin typeface="Open Sans" panose="020B0606030504020204" pitchFamily="34" charset="0"/>
              </a:rPr>
              <a:t>P[</a:t>
            </a:r>
            <a:r>
              <a:rPr lang="en-US" sz="2000" b="1" dirty="0">
                <a:solidFill>
                  <a:srgbClr val="1923F3"/>
                </a:solidFill>
                <a:latin typeface="Open Sans" panose="020B0606030504020204" pitchFamily="34" charset="0"/>
              </a:rPr>
              <a:t>majority-blue</a:t>
            </a:r>
            <a:r>
              <a:rPr lang="en-US" sz="2000" b="1" dirty="0">
                <a:solidFill>
                  <a:srgbClr val="000000"/>
                </a:solidFill>
                <a:latin typeface="Open Sans" panose="020B0606030504020204" pitchFamily="34" charset="0"/>
              </a:rPr>
              <a:t>] = P[</a:t>
            </a:r>
            <a:r>
              <a:rPr lang="en-US" sz="2000" b="1" dirty="0">
                <a:solidFill>
                  <a:srgbClr val="E20000"/>
                </a:solidFill>
                <a:latin typeface="Open Sans" panose="020B0606030504020204" pitchFamily="34" charset="0"/>
              </a:rPr>
              <a:t>majority-red</a:t>
            </a:r>
            <a:r>
              <a:rPr lang="en-US" sz="2000" b="1" dirty="0">
                <a:solidFill>
                  <a:srgbClr val="000000"/>
                </a:solidFill>
                <a:latin typeface="Open Sans" panose="020B0606030504020204" pitchFamily="34" charset="0"/>
              </a:rPr>
              <a:t>]=1/2</a:t>
            </a:r>
          </a:p>
        </p:txBody>
      </p:sp>
      <p:sp>
        <p:nvSpPr>
          <p:cNvPr id="6" name="Rectangle 5"/>
          <p:cNvSpPr/>
          <p:nvPr/>
        </p:nvSpPr>
        <p:spPr>
          <a:xfrm>
            <a:off x="1600200" y="5181600"/>
            <a:ext cx="6726200" cy="40011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b="1" dirty="0">
                <a:solidFill>
                  <a:srgbClr val="000000"/>
                </a:solidFill>
                <a:latin typeface="Open Sans" panose="020B0606030504020204" pitchFamily="34" charset="0"/>
              </a:rPr>
              <a:t>P[</a:t>
            </a:r>
            <a:r>
              <a:rPr lang="en-US" sz="2000" b="1" dirty="0" err="1">
                <a:solidFill>
                  <a:srgbClr val="1923F3"/>
                </a:solidFill>
                <a:latin typeface="Open Sans" panose="020B0606030504020204" pitchFamily="34" charset="0"/>
              </a:rPr>
              <a:t>blue</a:t>
            </a:r>
            <a:r>
              <a:rPr lang="en-US" sz="2000" b="1" dirty="0" err="1">
                <a:solidFill>
                  <a:schemeClr val="tx1"/>
                </a:solidFill>
                <a:latin typeface="Open Sans" panose="020B0606030504020204" pitchFamily="34" charset="0"/>
              </a:rPr>
              <a:t>|</a:t>
            </a:r>
            <a:r>
              <a:rPr lang="en-US" sz="2000" b="1" dirty="0" err="1">
                <a:solidFill>
                  <a:srgbClr val="1923F3"/>
                </a:solidFill>
                <a:latin typeface="Open Sans" panose="020B0606030504020204" pitchFamily="34" charset="0"/>
              </a:rPr>
              <a:t>majority-blue</a:t>
            </a:r>
            <a:r>
              <a:rPr lang="en-US" sz="2000" b="1" dirty="0">
                <a:solidFill>
                  <a:srgbClr val="000000"/>
                </a:solidFill>
                <a:latin typeface="Open Sans" panose="020B0606030504020204" pitchFamily="34" charset="0"/>
              </a:rPr>
              <a:t>] = P[</a:t>
            </a:r>
            <a:r>
              <a:rPr lang="en-US" sz="2000" b="1" dirty="0" err="1">
                <a:solidFill>
                  <a:srgbClr val="E20000"/>
                </a:solidFill>
                <a:latin typeface="Open Sans" panose="020B0606030504020204" pitchFamily="34" charset="0"/>
              </a:rPr>
              <a:t>red</a:t>
            </a:r>
            <a:r>
              <a:rPr lang="en-US" sz="2000" b="1" dirty="0" err="1">
                <a:solidFill>
                  <a:schemeClr val="tx1"/>
                </a:solidFill>
                <a:latin typeface="Open Sans" panose="020B0606030504020204" pitchFamily="34" charset="0"/>
              </a:rPr>
              <a:t>|</a:t>
            </a:r>
            <a:r>
              <a:rPr lang="en-US" sz="2000" b="1" dirty="0" err="1">
                <a:solidFill>
                  <a:srgbClr val="E20000"/>
                </a:solidFill>
                <a:latin typeface="Open Sans" panose="020B0606030504020204" pitchFamily="34" charset="0"/>
              </a:rPr>
              <a:t>majority-red</a:t>
            </a:r>
            <a:r>
              <a:rPr lang="en-US" sz="2000" b="1" dirty="0">
                <a:solidFill>
                  <a:srgbClr val="000000"/>
                </a:solidFill>
                <a:latin typeface="Open Sans" panose="020B0606030504020204" pitchFamily="34" charset="0"/>
              </a:rPr>
              <a:t>]=2/3</a:t>
            </a:r>
          </a:p>
        </p:txBody>
      </p:sp>
    </p:spTree>
    <p:extLst>
      <p:ext uri="{BB962C8B-B14F-4D97-AF65-F5344CB8AC3E}">
        <p14:creationId xmlns:p14="http://schemas.microsoft.com/office/powerpoint/2010/main" val="1336381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Bayes’s</a:t>
            </a:r>
            <a:r>
              <a:rPr lang="en-US" dirty="0"/>
              <a:t> Rule in the Herding Experiment</a:t>
            </a:r>
          </a:p>
        </p:txBody>
      </p:sp>
      <p:sp>
        <p:nvSpPr>
          <p:cNvPr id="3" name="Content Placeholder 2"/>
          <p:cNvSpPr>
            <a:spLocks noGrp="1"/>
          </p:cNvSpPr>
          <p:nvPr>
            <p:ph idx="1"/>
          </p:nvPr>
        </p:nvSpPr>
        <p:spPr>
          <a:xfrm>
            <a:off x="304799" y="4439045"/>
            <a:ext cx="8604497" cy="1508760"/>
          </a:xfrm>
        </p:spPr>
        <p:txBody>
          <a:bodyPr>
            <a:normAutofit fontScale="92500"/>
          </a:bodyPr>
          <a:lstStyle/>
          <a:p>
            <a:r>
              <a:rPr lang="en-US" dirty="0"/>
              <a:t>So the first student should guess </a:t>
            </a:r>
            <a:r>
              <a:rPr lang="en-US" b="1" dirty="0">
                <a:solidFill>
                  <a:srgbClr val="1923F3"/>
                </a:solidFill>
              </a:rPr>
              <a:t>blue</a:t>
            </a:r>
            <a:r>
              <a:rPr lang="en-US" dirty="0"/>
              <a:t> when she sees </a:t>
            </a:r>
            <a:r>
              <a:rPr lang="en-US" b="1" dirty="0">
                <a:solidFill>
                  <a:srgbClr val="1923F3"/>
                </a:solidFill>
              </a:rPr>
              <a:t>blue</a:t>
            </a:r>
            <a:endParaRPr lang="en-US" dirty="0"/>
          </a:p>
          <a:p>
            <a:r>
              <a:rPr lang="en-US" dirty="0"/>
              <a:t>The same calculation holds for the second student</a:t>
            </a:r>
          </a:p>
        </p:txBody>
      </p:sp>
      <p:sp>
        <p:nvSpPr>
          <p:cNvPr id="4" name="Rectangle 3"/>
          <p:cNvSpPr/>
          <p:nvPr/>
        </p:nvSpPr>
        <p:spPr>
          <a:xfrm>
            <a:off x="304800" y="1295400"/>
            <a:ext cx="8381999"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solidFill>
                  <a:srgbClr val="000000"/>
                </a:solidFill>
                <a:latin typeface="Open Sans" panose="020B0606030504020204" pitchFamily="34" charset="0"/>
              </a:rPr>
              <a:t>P[</a:t>
            </a:r>
            <a:r>
              <a:rPr lang="en-US" sz="1600" b="1" dirty="0" err="1">
                <a:solidFill>
                  <a:srgbClr val="1923F3"/>
                </a:solidFill>
                <a:latin typeface="Open Sans" panose="020B0606030504020204" pitchFamily="34" charset="0"/>
              </a:rPr>
              <a:t>majority-blue</a:t>
            </a:r>
            <a:r>
              <a:rPr lang="en-US" sz="1600" b="1" dirty="0" err="1">
                <a:solidFill>
                  <a:schemeClr val="tx1"/>
                </a:solidFill>
                <a:latin typeface="Open Sans" panose="020B0606030504020204" pitchFamily="34" charset="0"/>
              </a:rPr>
              <a:t>|</a:t>
            </a:r>
            <a:r>
              <a:rPr lang="en-US" sz="1600" b="1" dirty="0" err="1">
                <a:solidFill>
                  <a:srgbClr val="1923F3"/>
                </a:solidFill>
                <a:latin typeface="Open Sans" panose="020B0606030504020204" pitchFamily="34" charset="0"/>
              </a:rPr>
              <a:t>blue</a:t>
            </a:r>
            <a:r>
              <a:rPr lang="en-US" sz="1600" b="1" dirty="0">
                <a:solidFill>
                  <a:srgbClr val="000000"/>
                </a:solidFill>
                <a:latin typeface="Open Sans" panose="020B0606030504020204" pitchFamily="34" charset="0"/>
              </a:rPr>
              <a:t>] = P[</a:t>
            </a:r>
            <a:r>
              <a:rPr lang="en-US" sz="1600" b="1" dirty="0" err="1">
                <a:solidFill>
                  <a:srgbClr val="1923F3"/>
                </a:solidFill>
                <a:latin typeface="Open Sans" panose="020B0606030504020204" pitchFamily="34" charset="0"/>
              </a:rPr>
              <a:t>blue</a:t>
            </a:r>
            <a:r>
              <a:rPr lang="en-US" sz="1600" b="1" dirty="0" err="1">
                <a:solidFill>
                  <a:schemeClr val="tx1"/>
                </a:solidFill>
                <a:latin typeface="Open Sans" panose="020B0606030504020204" pitchFamily="34" charset="0"/>
              </a:rPr>
              <a:t>|</a:t>
            </a:r>
            <a:r>
              <a:rPr lang="en-US" sz="1600" b="1" dirty="0" err="1">
                <a:solidFill>
                  <a:srgbClr val="1923F3"/>
                </a:solidFill>
                <a:latin typeface="Open Sans" panose="020B0606030504020204" pitchFamily="34" charset="0"/>
              </a:rPr>
              <a:t>majority-blue</a:t>
            </a:r>
            <a:r>
              <a:rPr lang="en-US" sz="1600" b="1" dirty="0">
                <a:solidFill>
                  <a:srgbClr val="000000"/>
                </a:solidFill>
                <a:latin typeface="Open Sans" panose="020B0606030504020204" pitchFamily="34" charset="0"/>
              </a:rPr>
              <a:t>] x P[</a:t>
            </a:r>
            <a:r>
              <a:rPr lang="en-US" sz="1600" b="1" dirty="0">
                <a:solidFill>
                  <a:srgbClr val="1923F3"/>
                </a:solidFill>
                <a:latin typeface="Open Sans" panose="020B0606030504020204" pitchFamily="34" charset="0"/>
              </a:rPr>
              <a:t>majority-blue</a:t>
            </a:r>
            <a:r>
              <a:rPr lang="en-US" sz="1600" b="1" dirty="0">
                <a:solidFill>
                  <a:srgbClr val="000000"/>
                </a:solidFill>
                <a:latin typeface="Open Sans" panose="020B0606030504020204" pitchFamily="34" charset="0"/>
              </a:rPr>
              <a:t>] / </a:t>
            </a:r>
            <a:r>
              <a:rPr lang="en-US" sz="1600" b="1" dirty="0" err="1">
                <a:solidFill>
                  <a:srgbClr val="000000"/>
                </a:solidFill>
                <a:latin typeface="Open Sans" panose="020B0606030504020204" pitchFamily="34" charset="0"/>
              </a:rPr>
              <a:t>Pr</a:t>
            </a:r>
            <a:r>
              <a:rPr lang="en-US" sz="1600" b="1" dirty="0">
                <a:solidFill>
                  <a:srgbClr val="000000"/>
                </a:solidFill>
                <a:latin typeface="Open Sans" panose="020B0606030504020204" pitchFamily="34" charset="0"/>
              </a:rPr>
              <a:t>[</a:t>
            </a:r>
            <a:r>
              <a:rPr lang="en-US" sz="1600" b="1" dirty="0">
                <a:solidFill>
                  <a:srgbClr val="1923F3"/>
                </a:solidFill>
                <a:latin typeface="Open Sans" panose="020B0606030504020204" pitchFamily="34" charset="0"/>
              </a:rPr>
              <a:t>blue</a:t>
            </a:r>
            <a:r>
              <a:rPr lang="en-US" sz="1600" b="1" dirty="0">
                <a:solidFill>
                  <a:srgbClr val="000000"/>
                </a:solidFill>
                <a:latin typeface="Open Sans" panose="020B0606030504020204" pitchFamily="34" charset="0"/>
              </a:rPr>
              <a:t>] </a:t>
            </a:r>
          </a:p>
        </p:txBody>
      </p:sp>
      <mc:AlternateContent xmlns:mc="http://schemas.openxmlformats.org/markup-compatibility/2006" xmlns:a14="http://schemas.microsoft.com/office/drawing/2010/main">
        <mc:Choice Requires="a14">
          <p:sp>
            <p:nvSpPr>
              <p:cNvPr id="5" name="Rectangle 4"/>
              <p:cNvSpPr/>
              <p:nvPr/>
            </p:nvSpPr>
            <p:spPr>
              <a:xfrm>
                <a:off x="304800" y="2138485"/>
                <a:ext cx="8381999" cy="83099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solidFill>
                      <a:srgbClr val="000000"/>
                    </a:solidFill>
                    <a:latin typeface="Open Sans" panose="020B0606030504020204" pitchFamily="34" charset="0"/>
                  </a:rPr>
                  <a:t>P[</a:t>
                </a:r>
                <a:r>
                  <a:rPr lang="en-US" sz="1600" b="1" dirty="0">
                    <a:solidFill>
                      <a:srgbClr val="1923F3"/>
                    </a:solidFill>
                    <a:latin typeface="Open Sans" panose="020B0606030504020204" pitchFamily="34" charset="0"/>
                  </a:rPr>
                  <a:t>blue</a:t>
                </a:r>
                <a:r>
                  <a:rPr lang="en-US" sz="1600" b="1" dirty="0">
                    <a:solidFill>
                      <a:srgbClr val="000000"/>
                    </a:solidFill>
                    <a:latin typeface="Open Sans" panose="020B0606030504020204" pitchFamily="34" charset="0"/>
                  </a:rPr>
                  <a:t>] = P[</a:t>
                </a:r>
                <a:r>
                  <a:rPr lang="en-US" sz="1600" b="1" dirty="0" err="1">
                    <a:solidFill>
                      <a:srgbClr val="1923F3"/>
                    </a:solidFill>
                    <a:latin typeface="Open Sans" panose="020B0606030504020204" pitchFamily="34" charset="0"/>
                  </a:rPr>
                  <a:t>blue</a:t>
                </a:r>
                <a:r>
                  <a:rPr lang="en-US" sz="1600" b="1" dirty="0" err="1">
                    <a:solidFill>
                      <a:schemeClr val="tx1"/>
                    </a:solidFill>
                    <a:latin typeface="Open Sans" panose="020B0606030504020204" pitchFamily="34" charset="0"/>
                  </a:rPr>
                  <a:t>|</a:t>
                </a:r>
                <a:r>
                  <a:rPr lang="en-US" sz="1600" b="1" dirty="0" err="1">
                    <a:solidFill>
                      <a:srgbClr val="1923F3"/>
                    </a:solidFill>
                    <a:latin typeface="Open Sans" panose="020B0606030504020204" pitchFamily="34" charset="0"/>
                  </a:rPr>
                  <a:t>majority-blue</a:t>
                </a:r>
                <a:r>
                  <a:rPr lang="en-US" sz="1600" b="1" dirty="0">
                    <a:solidFill>
                      <a:srgbClr val="000000"/>
                    </a:solidFill>
                    <a:latin typeface="Open Sans" panose="020B0606030504020204" pitchFamily="34" charset="0"/>
                  </a:rPr>
                  <a:t>] </a:t>
                </a:r>
                <a14:m>
                  <m:oMath xmlns:m="http://schemas.openxmlformats.org/officeDocument/2006/math">
                    <m:r>
                      <a:rPr lang="en-US" sz="1600" b="1" i="1" dirty="0" smtClean="0">
                        <a:solidFill>
                          <a:srgbClr val="000000"/>
                        </a:solidFill>
                        <a:latin typeface="Cambria Math" panose="02040503050406030204" pitchFamily="18" charset="0"/>
                        <a:ea typeface="Cambria Math" panose="02040503050406030204" pitchFamily="18" charset="0"/>
                      </a:rPr>
                      <m:t>×</m:t>
                    </m:r>
                  </m:oMath>
                </a14:m>
                <a:r>
                  <a:rPr lang="en-US" sz="1600" b="1" dirty="0">
                    <a:solidFill>
                      <a:srgbClr val="000000"/>
                    </a:solidFill>
                    <a:latin typeface="Open Sans" panose="020B0606030504020204" pitchFamily="34" charset="0"/>
                  </a:rPr>
                  <a:t> P[</a:t>
                </a:r>
                <a:r>
                  <a:rPr lang="en-US" sz="1600" b="1" dirty="0">
                    <a:solidFill>
                      <a:srgbClr val="1923F3"/>
                    </a:solidFill>
                    <a:latin typeface="Open Sans" panose="020B0606030504020204" pitchFamily="34" charset="0"/>
                  </a:rPr>
                  <a:t>majority-blue</a:t>
                </a:r>
                <a:r>
                  <a:rPr lang="en-US" sz="1600" b="1" dirty="0">
                    <a:solidFill>
                      <a:srgbClr val="000000"/>
                    </a:solidFill>
                    <a:latin typeface="Open Sans" panose="020B0606030504020204" pitchFamily="34" charset="0"/>
                  </a:rPr>
                  <a:t>]</a:t>
                </a:r>
              </a:p>
              <a:p>
                <a:r>
                  <a:rPr lang="en-US" sz="1600" b="1" dirty="0">
                    <a:solidFill>
                      <a:srgbClr val="000000"/>
                    </a:solidFill>
                    <a:latin typeface="Open Sans" panose="020B0606030504020204" pitchFamily="34" charset="0"/>
                  </a:rPr>
                  <a:t>	+ P[</a:t>
                </a:r>
                <a:r>
                  <a:rPr lang="en-US" sz="1600" b="1" dirty="0" err="1">
                    <a:solidFill>
                      <a:srgbClr val="1923F3"/>
                    </a:solidFill>
                    <a:latin typeface="Open Sans" panose="020B0606030504020204" pitchFamily="34" charset="0"/>
                  </a:rPr>
                  <a:t>blue</a:t>
                </a:r>
                <a:r>
                  <a:rPr lang="en-US" sz="1600" b="1" dirty="0" err="1">
                    <a:solidFill>
                      <a:schemeClr val="tx1"/>
                    </a:solidFill>
                    <a:latin typeface="Open Sans" panose="020B0606030504020204" pitchFamily="34" charset="0"/>
                  </a:rPr>
                  <a:t>|</a:t>
                </a:r>
                <a:r>
                  <a:rPr lang="en-US" sz="1600" b="1" dirty="0" err="1">
                    <a:solidFill>
                      <a:srgbClr val="E20000"/>
                    </a:solidFill>
                    <a:latin typeface="Open Sans" panose="020B0606030504020204" pitchFamily="34" charset="0"/>
                  </a:rPr>
                  <a:t>majority-red</a:t>
                </a:r>
                <a:r>
                  <a:rPr lang="en-US" sz="1600" b="1" dirty="0">
                    <a:solidFill>
                      <a:srgbClr val="000000"/>
                    </a:solidFill>
                    <a:latin typeface="Open Sans" panose="020B0606030504020204" pitchFamily="34" charset="0"/>
                  </a:rPr>
                  <a:t>]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P[</a:t>
                </a:r>
                <a:r>
                  <a:rPr lang="en-US" sz="1600" b="1" dirty="0">
                    <a:solidFill>
                      <a:srgbClr val="E20000"/>
                    </a:solidFill>
                    <a:latin typeface="Open Sans" panose="020B0606030504020204" pitchFamily="34" charset="0"/>
                  </a:rPr>
                  <a:t>majority-red</a:t>
                </a:r>
                <a:r>
                  <a:rPr lang="en-US" sz="1600" b="1" dirty="0">
                    <a:solidFill>
                      <a:srgbClr val="000000"/>
                    </a:solidFill>
                    <a:latin typeface="Open Sans" panose="020B0606030504020204" pitchFamily="34" charset="0"/>
                  </a:rPr>
                  <a:t>]  </a:t>
                </a:r>
              </a:p>
              <a:p>
                <a:r>
                  <a:rPr lang="en-US" sz="1600" b="1" dirty="0">
                    <a:solidFill>
                      <a:srgbClr val="000000"/>
                    </a:solidFill>
                    <a:latin typeface="Open Sans" panose="020B0606030504020204" pitchFamily="34" charset="0"/>
                  </a:rPr>
                  <a:t>	= 2/3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1/2 + 1/3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1/2 = 1/2</a:t>
                </a:r>
              </a:p>
            </p:txBody>
          </p:sp>
        </mc:Choice>
        <mc:Fallback xmlns="">
          <p:sp>
            <p:nvSpPr>
              <p:cNvPr id="5" name="Rectangle 4"/>
              <p:cNvSpPr>
                <a:spLocks noRot="1" noChangeAspect="1" noMove="1" noResize="1" noEditPoints="1" noAdjustHandles="1" noChangeArrowheads="1" noChangeShapeType="1" noTextEdit="1"/>
              </p:cNvSpPr>
              <p:nvPr/>
            </p:nvSpPr>
            <p:spPr>
              <a:xfrm>
                <a:off x="304800" y="2138485"/>
                <a:ext cx="8381999" cy="830997"/>
              </a:xfrm>
              <a:prstGeom prst="rect">
                <a:avLst/>
              </a:prstGeom>
              <a:blipFill rotWithShape="0">
                <a:blip r:embed="rId2"/>
                <a:stretch>
                  <a:fillRect l="-364" t="-2206" b="-882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04799" y="3474014"/>
                <a:ext cx="4055919"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en-US" sz="1600" b="1" dirty="0">
                    <a:solidFill>
                      <a:srgbClr val="000000"/>
                    </a:solidFill>
                    <a:latin typeface="Open Sans" panose="020B0606030504020204" pitchFamily="34" charset="0"/>
                  </a:rPr>
                  <a:t>P[</a:t>
                </a:r>
                <a:r>
                  <a:rPr lang="en-US" sz="1600" b="1" dirty="0" err="1">
                    <a:solidFill>
                      <a:srgbClr val="1923F3"/>
                    </a:solidFill>
                    <a:latin typeface="Open Sans" panose="020B0606030504020204" pitchFamily="34" charset="0"/>
                  </a:rPr>
                  <a:t>majority-blue</a:t>
                </a:r>
                <a:r>
                  <a:rPr lang="en-US" sz="1600" b="1" dirty="0" err="1">
                    <a:solidFill>
                      <a:schemeClr val="tx1"/>
                    </a:solidFill>
                    <a:latin typeface="Open Sans" panose="020B0606030504020204" pitchFamily="34" charset="0"/>
                  </a:rPr>
                  <a:t>|</a:t>
                </a:r>
                <a:r>
                  <a:rPr lang="en-US" sz="1600" b="1" dirty="0" err="1">
                    <a:solidFill>
                      <a:srgbClr val="1923F3"/>
                    </a:solidFill>
                    <a:latin typeface="Open Sans" panose="020B0606030504020204" pitchFamily="34" charset="0"/>
                  </a:rPr>
                  <a:t>blue</a:t>
                </a:r>
                <a:r>
                  <a:rPr lang="en-US" sz="1600" b="1" dirty="0">
                    <a:solidFill>
                      <a:srgbClr val="000000"/>
                    </a:solidFill>
                    <a:latin typeface="Open Sans" panose="020B0606030504020204" pitchFamily="34" charset="0"/>
                  </a:rPr>
                  <a:t>] = (2/3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½)/(1/2)</a:t>
                </a:r>
              </a:p>
            </p:txBody>
          </p:sp>
        </mc:Choice>
        <mc:Fallback xmlns="">
          <p:sp>
            <p:nvSpPr>
              <p:cNvPr id="6" name="Rectangle 5"/>
              <p:cNvSpPr>
                <a:spLocks noRot="1" noChangeAspect="1" noMove="1" noResize="1" noEditPoints="1" noAdjustHandles="1" noChangeArrowheads="1" noChangeShapeType="1" noTextEdit="1"/>
              </p:cNvSpPr>
              <p:nvPr/>
            </p:nvSpPr>
            <p:spPr>
              <a:xfrm>
                <a:off x="304799" y="3474014"/>
                <a:ext cx="4055919" cy="338554"/>
              </a:xfrm>
              <a:prstGeom prst="rect">
                <a:avLst/>
              </a:prstGeom>
              <a:blipFill rotWithShape="0">
                <a:blip r:embed="rId3"/>
                <a:stretch>
                  <a:fillRect l="-752" t="-5455" b="-2363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51502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Student</a:t>
            </a:r>
          </a:p>
        </p:txBody>
      </p:sp>
      <mc:AlternateContent xmlns:mc="http://schemas.openxmlformats.org/markup-compatibility/2006" xmlns:a14="http://schemas.microsoft.com/office/drawing/2010/main">
        <mc:Choice Requires="a14">
          <p:sp>
            <p:nvSpPr>
              <p:cNvPr id="4" name="Rectangle 3"/>
              <p:cNvSpPr/>
              <p:nvPr/>
            </p:nvSpPr>
            <p:spPr>
              <a:xfrm>
                <a:off x="152400" y="1219200"/>
                <a:ext cx="8305800" cy="58477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solidFill>
                      <a:srgbClr val="000000"/>
                    </a:solidFill>
                    <a:latin typeface="Open Sans" panose="020B0606030504020204" pitchFamily="34" charset="0"/>
                  </a:rPr>
                  <a:t>P[</a:t>
                </a:r>
                <a:r>
                  <a:rPr lang="en-US" sz="1600" b="1" dirty="0" err="1">
                    <a:solidFill>
                      <a:srgbClr val="1923F3"/>
                    </a:solidFill>
                    <a:latin typeface="Open Sans" panose="020B0606030504020204" pitchFamily="34" charset="0"/>
                  </a:rPr>
                  <a:t>majority-blue</a:t>
                </a:r>
                <a:r>
                  <a:rPr lang="en-US" sz="1600" b="1" dirty="0" err="1">
                    <a:solidFill>
                      <a:schemeClr val="tx1"/>
                    </a:solidFill>
                    <a:latin typeface="Open Sans" panose="020B0606030504020204" pitchFamily="34" charset="0"/>
                  </a:rPr>
                  <a:t>|</a:t>
                </a:r>
                <a:r>
                  <a:rPr lang="en-US" sz="1600" b="1" dirty="0" err="1">
                    <a:solidFill>
                      <a:srgbClr val="1923F3"/>
                    </a:solidFill>
                    <a:latin typeface="Open Sans" panose="020B0606030504020204" pitchFamily="34" charset="0"/>
                  </a:rPr>
                  <a:t>blue</a:t>
                </a:r>
                <a:r>
                  <a:rPr lang="en-US" sz="1600" b="1" dirty="0">
                    <a:solidFill>
                      <a:srgbClr val="1923F3"/>
                    </a:solidFill>
                    <a:latin typeface="Open Sans" panose="020B0606030504020204" pitchFamily="34" charset="0"/>
                  </a:rPr>
                  <a:t>, blue, </a:t>
                </a:r>
                <a:r>
                  <a:rPr lang="en-US" sz="1600" b="1" dirty="0">
                    <a:solidFill>
                      <a:srgbClr val="E20000"/>
                    </a:solidFill>
                    <a:latin typeface="Open Sans" panose="020B0606030504020204" pitchFamily="34" charset="0"/>
                  </a:rPr>
                  <a:t>red</a:t>
                </a:r>
                <a:r>
                  <a:rPr lang="en-US" sz="1600" b="1" dirty="0">
                    <a:solidFill>
                      <a:srgbClr val="000000"/>
                    </a:solidFill>
                    <a:latin typeface="Open Sans" panose="020B0606030504020204" pitchFamily="34" charset="0"/>
                  </a:rPr>
                  <a:t>] = </a:t>
                </a:r>
              </a:p>
              <a:p>
                <a:r>
                  <a:rPr lang="en-US" sz="1600" b="1" dirty="0">
                    <a:solidFill>
                      <a:srgbClr val="000000"/>
                    </a:solidFill>
                    <a:latin typeface="Open Sans" panose="020B0606030504020204" pitchFamily="34" charset="0"/>
                  </a:rPr>
                  <a:t>P[</a:t>
                </a:r>
                <a:r>
                  <a:rPr lang="en-US" sz="1600" b="1" dirty="0">
                    <a:solidFill>
                      <a:srgbClr val="1923F3"/>
                    </a:solidFill>
                    <a:latin typeface="Open Sans" panose="020B0606030504020204" pitchFamily="34" charset="0"/>
                  </a:rPr>
                  <a:t>blue, blue, </a:t>
                </a:r>
                <a:r>
                  <a:rPr lang="en-US" sz="1600" b="1" dirty="0" err="1">
                    <a:solidFill>
                      <a:srgbClr val="E20000"/>
                    </a:solidFill>
                    <a:latin typeface="Open Sans" panose="020B0606030504020204" pitchFamily="34" charset="0"/>
                  </a:rPr>
                  <a:t>red</a:t>
                </a:r>
                <a:r>
                  <a:rPr lang="en-US" sz="1600" b="1" dirty="0" err="1">
                    <a:solidFill>
                      <a:schemeClr val="tx1"/>
                    </a:solidFill>
                    <a:latin typeface="Open Sans" panose="020B0606030504020204" pitchFamily="34" charset="0"/>
                  </a:rPr>
                  <a:t>|</a:t>
                </a:r>
                <a:r>
                  <a:rPr lang="en-US" sz="1600" b="1" dirty="0" err="1">
                    <a:solidFill>
                      <a:srgbClr val="1923F3"/>
                    </a:solidFill>
                    <a:latin typeface="Open Sans" panose="020B0606030504020204" pitchFamily="34" charset="0"/>
                  </a:rPr>
                  <a:t>majority-blue</a:t>
                </a:r>
                <a:r>
                  <a:rPr lang="en-US" sz="1600" b="1" dirty="0">
                    <a:solidFill>
                      <a:srgbClr val="000000"/>
                    </a:solidFill>
                    <a:latin typeface="Open Sans" panose="020B0606030504020204" pitchFamily="34" charset="0"/>
                  </a:rPr>
                  <a:t>]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P[</a:t>
                </a:r>
                <a:r>
                  <a:rPr lang="en-US" sz="1600" b="1" dirty="0">
                    <a:solidFill>
                      <a:srgbClr val="1923F3"/>
                    </a:solidFill>
                    <a:latin typeface="Open Sans" panose="020B0606030504020204" pitchFamily="34" charset="0"/>
                  </a:rPr>
                  <a:t>majority-blue</a:t>
                </a:r>
                <a:r>
                  <a:rPr lang="en-US" sz="1600" b="1" dirty="0">
                    <a:solidFill>
                      <a:srgbClr val="000000"/>
                    </a:solidFill>
                    <a:latin typeface="Open Sans" panose="020B0606030504020204" pitchFamily="34" charset="0"/>
                  </a:rPr>
                  <a:t>] / P[</a:t>
                </a:r>
                <a:r>
                  <a:rPr lang="en-US" sz="1600" b="1" dirty="0">
                    <a:solidFill>
                      <a:srgbClr val="1923F3"/>
                    </a:solidFill>
                    <a:latin typeface="Open Sans" panose="020B0606030504020204" pitchFamily="34" charset="0"/>
                  </a:rPr>
                  <a:t>blue, blue, </a:t>
                </a:r>
                <a:r>
                  <a:rPr lang="en-US" sz="1600" b="1" dirty="0">
                    <a:solidFill>
                      <a:srgbClr val="E20000"/>
                    </a:solidFill>
                    <a:latin typeface="Open Sans" panose="020B0606030504020204" pitchFamily="34" charset="0"/>
                  </a:rPr>
                  <a:t>red</a:t>
                </a:r>
                <a:r>
                  <a:rPr lang="en-US" sz="1600" b="1" dirty="0">
                    <a:solidFill>
                      <a:srgbClr val="000000"/>
                    </a:solidFill>
                    <a:latin typeface="Open Sans" panose="020B0606030504020204" pitchFamily="34" charset="0"/>
                  </a:rPr>
                  <a:t>]</a:t>
                </a:r>
              </a:p>
            </p:txBody>
          </p:sp>
        </mc:Choice>
        <mc:Fallback xmlns="">
          <p:sp>
            <p:nvSpPr>
              <p:cNvPr id="4" name="Rectangle 3"/>
              <p:cNvSpPr>
                <a:spLocks noRot="1" noChangeAspect="1" noMove="1" noResize="1" noEditPoints="1" noAdjustHandles="1" noChangeArrowheads="1" noChangeShapeType="1" noTextEdit="1"/>
              </p:cNvSpPr>
              <p:nvPr/>
            </p:nvSpPr>
            <p:spPr>
              <a:xfrm>
                <a:off x="152400" y="1219200"/>
                <a:ext cx="8305800" cy="584775"/>
              </a:xfrm>
              <a:prstGeom prst="rect">
                <a:avLst/>
              </a:prstGeom>
              <a:blipFill rotWithShape="0">
                <a:blip r:embed="rId2"/>
                <a:stretch>
                  <a:fillRect l="-367" t="-3125" b="-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52400" y="2334509"/>
                <a:ext cx="8305800"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solidFill>
                      <a:srgbClr val="000000"/>
                    </a:solidFill>
                    <a:latin typeface="Open Sans" panose="020B0606030504020204" pitchFamily="34" charset="0"/>
                  </a:rPr>
                  <a:t>P[</a:t>
                </a:r>
                <a:r>
                  <a:rPr lang="en-US" sz="1600" b="1" dirty="0">
                    <a:solidFill>
                      <a:srgbClr val="1923F3"/>
                    </a:solidFill>
                    <a:latin typeface="Open Sans" panose="020B0606030504020204" pitchFamily="34" charset="0"/>
                  </a:rPr>
                  <a:t>blue, blue, </a:t>
                </a:r>
                <a:r>
                  <a:rPr lang="en-US" sz="1600" b="1" dirty="0" err="1">
                    <a:solidFill>
                      <a:srgbClr val="E20000"/>
                    </a:solidFill>
                    <a:latin typeface="Open Sans" panose="020B0606030504020204" pitchFamily="34" charset="0"/>
                  </a:rPr>
                  <a:t>red</a:t>
                </a:r>
                <a:r>
                  <a:rPr lang="en-US" sz="1600" b="1" dirty="0" err="1">
                    <a:solidFill>
                      <a:schemeClr val="tx1"/>
                    </a:solidFill>
                    <a:latin typeface="Open Sans" panose="020B0606030504020204" pitchFamily="34" charset="0"/>
                  </a:rPr>
                  <a:t>|</a:t>
                </a:r>
                <a:r>
                  <a:rPr lang="en-US" sz="1600" b="1" dirty="0" err="1">
                    <a:solidFill>
                      <a:srgbClr val="1923F3"/>
                    </a:solidFill>
                    <a:latin typeface="Open Sans" panose="020B0606030504020204" pitchFamily="34" charset="0"/>
                  </a:rPr>
                  <a:t>majority-blue</a:t>
                </a:r>
                <a:r>
                  <a:rPr lang="en-US" sz="1600" b="1" dirty="0">
                    <a:solidFill>
                      <a:srgbClr val="000000"/>
                    </a:solidFill>
                    <a:latin typeface="Open Sans" panose="020B0606030504020204" pitchFamily="34" charset="0"/>
                  </a:rPr>
                  <a:t>] = 2/3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2/3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1/3 = 4/27</a:t>
                </a:r>
              </a:p>
            </p:txBody>
          </p:sp>
        </mc:Choice>
        <mc:Fallback xmlns="">
          <p:sp>
            <p:nvSpPr>
              <p:cNvPr id="5" name="Rectangle 4"/>
              <p:cNvSpPr>
                <a:spLocks noRot="1" noChangeAspect="1" noMove="1" noResize="1" noEditPoints="1" noAdjustHandles="1" noChangeArrowheads="1" noChangeShapeType="1" noTextEdit="1"/>
              </p:cNvSpPr>
              <p:nvPr/>
            </p:nvSpPr>
            <p:spPr>
              <a:xfrm>
                <a:off x="152400" y="2334509"/>
                <a:ext cx="8305800" cy="338554"/>
              </a:xfrm>
              <a:prstGeom prst="rect">
                <a:avLst/>
              </a:prstGeom>
              <a:blipFill rotWithShape="0">
                <a:blip r:embed="rId3"/>
                <a:stretch>
                  <a:fillRect l="-367" t="-5455" b="-2363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52400" y="3111153"/>
                <a:ext cx="8305800" cy="83099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solidFill>
                      <a:srgbClr val="000000"/>
                    </a:solidFill>
                    <a:latin typeface="Open Sans" panose="020B0606030504020204" pitchFamily="34" charset="0"/>
                  </a:rPr>
                  <a:t>P[</a:t>
                </a:r>
                <a:r>
                  <a:rPr lang="en-US" sz="1600" b="1" dirty="0">
                    <a:solidFill>
                      <a:srgbClr val="1923F3"/>
                    </a:solidFill>
                    <a:latin typeface="Open Sans" panose="020B0606030504020204" pitchFamily="34" charset="0"/>
                  </a:rPr>
                  <a:t>blue, blue, </a:t>
                </a:r>
                <a:r>
                  <a:rPr lang="en-US" sz="1600" b="1" dirty="0">
                    <a:solidFill>
                      <a:srgbClr val="E20000"/>
                    </a:solidFill>
                    <a:latin typeface="Open Sans" panose="020B0606030504020204" pitchFamily="34" charset="0"/>
                  </a:rPr>
                  <a:t>red</a:t>
                </a:r>
                <a:r>
                  <a:rPr lang="en-US" sz="1600" b="1" dirty="0">
                    <a:solidFill>
                      <a:srgbClr val="000000"/>
                    </a:solidFill>
                    <a:latin typeface="Open Sans" panose="020B0606030504020204" pitchFamily="34" charset="0"/>
                  </a:rPr>
                  <a:t>] = P[</a:t>
                </a:r>
                <a:r>
                  <a:rPr lang="en-US" sz="1600" b="1" dirty="0">
                    <a:solidFill>
                      <a:srgbClr val="1923F3"/>
                    </a:solidFill>
                    <a:latin typeface="Open Sans" panose="020B0606030504020204" pitchFamily="34" charset="0"/>
                  </a:rPr>
                  <a:t>blue, blue, </a:t>
                </a:r>
                <a:r>
                  <a:rPr lang="en-US" sz="1600" b="1" dirty="0" err="1">
                    <a:solidFill>
                      <a:srgbClr val="E20000"/>
                    </a:solidFill>
                    <a:latin typeface="Open Sans" panose="020B0606030504020204" pitchFamily="34" charset="0"/>
                  </a:rPr>
                  <a:t>red</a:t>
                </a:r>
                <a:r>
                  <a:rPr lang="en-US" sz="1600" b="1" dirty="0" err="1">
                    <a:solidFill>
                      <a:schemeClr val="tx1"/>
                    </a:solidFill>
                    <a:latin typeface="Open Sans" panose="020B0606030504020204" pitchFamily="34" charset="0"/>
                  </a:rPr>
                  <a:t>|</a:t>
                </a:r>
                <a:r>
                  <a:rPr lang="en-US" sz="1600" b="1" dirty="0" err="1">
                    <a:solidFill>
                      <a:srgbClr val="1923F3"/>
                    </a:solidFill>
                    <a:latin typeface="Open Sans" panose="020B0606030504020204" pitchFamily="34" charset="0"/>
                  </a:rPr>
                  <a:t>majority-blue</a:t>
                </a:r>
                <a:r>
                  <a:rPr lang="en-US" sz="1600" b="1" dirty="0">
                    <a:solidFill>
                      <a:srgbClr val="000000"/>
                    </a:solidFill>
                    <a:latin typeface="Open Sans" panose="020B0606030504020204" pitchFamily="34" charset="0"/>
                  </a:rPr>
                  <a:t>]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P[</a:t>
                </a:r>
                <a:r>
                  <a:rPr lang="en-US" sz="1600" b="1" dirty="0">
                    <a:solidFill>
                      <a:srgbClr val="1923F3"/>
                    </a:solidFill>
                    <a:latin typeface="Open Sans" panose="020B0606030504020204" pitchFamily="34" charset="0"/>
                  </a:rPr>
                  <a:t>majority-blue</a:t>
                </a:r>
                <a:r>
                  <a:rPr lang="en-US" sz="1600" b="1" dirty="0">
                    <a:solidFill>
                      <a:srgbClr val="000000"/>
                    </a:solidFill>
                    <a:latin typeface="Open Sans" panose="020B0606030504020204" pitchFamily="34" charset="0"/>
                  </a:rPr>
                  <a:t>]  </a:t>
                </a:r>
              </a:p>
              <a:p>
                <a:r>
                  <a:rPr lang="en-US" sz="1600" b="1" dirty="0">
                    <a:solidFill>
                      <a:srgbClr val="000000"/>
                    </a:solidFill>
                    <a:latin typeface="Open Sans" panose="020B0606030504020204" pitchFamily="34" charset="0"/>
                  </a:rPr>
                  <a:t>	+ P[</a:t>
                </a:r>
                <a:r>
                  <a:rPr lang="en-US" sz="1600" b="1" dirty="0">
                    <a:solidFill>
                      <a:srgbClr val="1923F3"/>
                    </a:solidFill>
                    <a:latin typeface="Open Sans" panose="020B0606030504020204" pitchFamily="34" charset="0"/>
                  </a:rPr>
                  <a:t>blue, blue, </a:t>
                </a:r>
                <a:r>
                  <a:rPr lang="en-US" sz="1600" b="1" dirty="0" err="1">
                    <a:solidFill>
                      <a:srgbClr val="E20000"/>
                    </a:solidFill>
                    <a:latin typeface="Open Sans" panose="020B0606030504020204" pitchFamily="34" charset="0"/>
                  </a:rPr>
                  <a:t>red</a:t>
                </a:r>
                <a:r>
                  <a:rPr lang="en-US" sz="1600" b="1" dirty="0" err="1">
                    <a:solidFill>
                      <a:schemeClr val="tx1"/>
                    </a:solidFill>
                    <a:latin typeface="Open Sans" panose="020B0606030504020204" pitchFamily="34" charset="0"/>
                  </a:rPr>
                  <a:t>|</a:t>
                </a:r>
                <a:r>
                  <a:rPr lang="en-US" sz="1600" b="1" dirty="0" err="1">
                    <a:solidFill>
                      <a:srgbClr val="E20000"/>
                    </a:solidFill>
                    <a:latin typeface="Open Sans" panose="020B0606030504020204" pitchFamily="34" charset="0"/>
                  </a:rPr>
                  <a:t>majority-red</a:t>
                </a:r>
                <a:r>
                  <a:rPr lang="en-US" sz="1600" b="1" dirty="0">
                    <a:solidFill>
                      <a:srgbClr val="E20000"/>
                    </a:solidFill>
                    <a:latin typeface="Open Sans" panose="020B0606030504020204" pitchFamily="34" charset="0"/>
                  </a:rPr>
                  <a:t> </a:t>
                </a:r>
                <a:r>
                  <a:rPr lang="en-US" sz="1600" b="1" dirty="0">
                    <a:solidFill>
                      <a:srgbClr val="000000"/>
                    </a:solidFill>
                    <a:latin typeface="Open Sans" panose="020B0606030504020204" pitchFamily="34" charset="0"/>
                  </a:rPr>
                  <a:t>]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P[</a:t>
                </a:r>
                <a:r>
                  <a:rPr lang="en-US" sz="1600" b="1" dirty="0">
                    <a:solidFill>
                      <a:srgbClr val="E20000"/>
                    </a:solidFill>
                    <a:latin typeface="Open Sans" panose="020B0606030504020204" pitchFamily="34" charset="0"/>
                  </a:rPr>
                  <a:t>majority-red </a:t>
                </a:r>
                <a:r>
                  <a:rPr lang="en-US" sz="1600" b="1" dirty="0">
                    <a:solidFill>
                      <a:srgbClr val="000000"/>
                    </a:solidFill>
                    <a:latin typeface="Open Sans" panose="020B0606030504020204" pitchFamily="34" charset="0"/>
                  </a:rPr>
                  <a:t>]  </a:t>
                </a:r>
              </a:p>
              <a:p>
                <a:r>
                  <a:rPr lang="en-US" sz="1600" b="1" dirty="0">
                    <a:solidFill>
                      <a:srgbClr val="000000"/>
                    </a:solidFill>
                    <a:latin typeface="Open Sans" panose="020B0606030504020204" pitchFamily="34" charset="0"/>
                  </a:rPr>
                  <a:t>	= (2/3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2/3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1/3)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1/2 + (1/3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1/3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2/3)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1/2 = 1/9</a:t>
                </a:r>
              </a:p>
            </p:txBody>
          </p:sp>
        </mc:Choice>
        <mc:Fallback xmlns="">
          <p:sp>
            <p:nvSpPr>
              <p:cNvPr id="6" name="Rectangle 5"/>
              <p:cNvSpPr>
                <a:spLocks noRot="1" noChangeAspect="1" noMove="1" noResize="1" noEditPoints="1" noAdjustHandles="1" noChangeArrowheads="1" noChangeShapeType="1" noTextEdit="1"/>
              </p:cNvSpPr>
              <p:nvPr/>
            </p:nvSpPr>
            <p:spPr>
              <a:xfrm>
                <a:off x="152400" y="3111153"/>
                <a:ext cx="8305800" cy="830997"/>
              </a:xfrm>
              <a:prstGeom prst="rect">
                <a:avLst/>
              </a:prstGeom>
              <a:blipFill rotWithShape="0">
                <a:blip r:embed="rId4"/>
                <a:stretch>
                  <a:fillRect l="-367" t="-2190" b="-802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52400" y="4363764"/>
                <a:ext cx="8305800"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solidFill>
                      <a:srgbClr val="000000"/>
                    </a:solidFill>
                    <a:latin typeface="Open Sans" panose="020B0606030504020204" pitchFamily="34" charset="0"/>
                  </a:rPr>
                  <a:t>P[</a:t>
                </a:r>
                <a:r>
                  <a:rPr lang="en-US" sz="1600" b="1" dirty="0" err="1">
                    <a:solidFill>
                      <a:srgbClr val="1923F3"/>
                    </a:solidFill>
                    <a:latin typeface="Open Sans" panose="020B0606030504020204" pitchFamily="34" charset="0"/>
                  </a:rPr>
                  <a:t>majority-blue</a:t>
                </a:r>
                <a:r>
                  <a:rPr lang="en-US" sz="1600" b="1" dirty="0" err="1">
                    <a:solidFill>
                      <a:schemeClr val="tx1"/>
                    </a:solidFill>
                    <a:latin typeface="Open Sans" panose="020B0606030504020204" pitchFamily="34" charset="0"/>
                  </a:rPr>
                  <a:t>|</a:t>
                </a:r>
                <a:r>
                  <a:rPr lang="en-US" sz="1600" b="1" dirty="0" err="1">
                    <a:solidFill>
                      <a:srgbClr val="1923F3"/>
                    </a:solidFill>
                    <a:latin typeface="Open Sans" panose="020B0606030504020204" pitchFamily="34" charset="0"/>
                  </a:rPr>
                  <a:t>blue</a:t>
                </a:r>
                <a:r>
                  <a:rPr lang="en-US" sz="1600" b="1" dirty="0">
                    <a:solidFill>
                      <a:srgbClr val="1923F3"/>
                    </a:solidFill>
                    <a:latin typeface="Open Sans" panose="020B0606030504020204" pitchFamily="34" charset="0"/>
                  </a:rPr>
                  <a:t>, blue, </a:t>
                </a:r>
                <a:r>
                  <a:rPr lang="en-US" sz="1600" b="1" dirty="0">
                    <a:solidFill>
                      <a:srgbClr val="E20000"/>
                    </a:solidFill>
                    <a:latin typeface="Open Sans" panose="020B0606030504020204" pitchFamily="34" charset="0"/>
                  </a:rPr>
                  <a:t>red</a:t>
                </a:r>
                <a:r>
                  <a:rPr lang="en-US" sz="1600" b="1" dirty="0">
                    <a:solidFill>
                      <a:srgbClr val="000000"/>
                    </a:solidFill>
                    <a:latin typeface="Open Sans" panose="020B0606030504020204" pitchFamily="34" charset="0"/>
                  </a:rPr>
                  <a:t>] = (4/27 </a:t>
                </a:r>
                <a14:m>
                  <m:oMath xmlns:m="http://schemas.openxmlformats.org/officeDocument/2006/math">
                    <m:r>
                      <a:rPr lang="en-US" sz="1600" b="1" i="1" dirty="0">
                        <a:latin typeface="Cambria Math" panose="02040503050406030204" pitchFamily="18" charset="0"/>
                      </a:rPr>
                      <m:t>×</m:t>
                    </m:r>
                  </m:oMath>
                </a14:m>
                <a:r>
                  <a:rPr lang="en-US" sz="1600" b="1" dirty="0">
                    <a:solidFill>
                      <a:srgbClr val="000000"/>
                    </a:solidFill>
                    <a:latin typeface="Open Sans" panose="020B0606030504020204" pitchFamily="34" charset="0"/>
                  </a:rPr>
                  <a:t> 1/2) / (1/9) = 2/3</a:t>
                </a:r>
              </a:p>
            </p:txBody>
          </p:sp>
        </mc:Choice>
        <mc:Fallback xmlns="">
          <p:sp>
            <p:nvSpPr>
              <p:cNvPr id="7" name="Rectangle 6"/>
              <p:cNvSpPr>
                <a:spLocks noRot="1" noChangeAspect="1" noMove="1" noResize="1" noEditPoints="1" noAdjustHandles="1" noChangeArrowheads="1" noChangeShapeType="1" noTextEdit="1"/>
              </p:cNvSpPr>
              <p:nvPr/>
            </p:nvSpPr>
            <p:spPr>
              <a:xfrm>
                <a:off x="152400" y="4363764"/>
                <a:ext cx="8305800" cy="338554"/>
              </a:xfrm>
              <a:prstGeom prst="rect">
                <a:avLst/>
              </a:prstGeom>
              <a:blipFill rotWithShape="0">
                <a:blip r:embed="rId5"/>
                <a:stretch>
                  <a:fillRect l="-367" t="-5455" b="-23636"/>
                </a:stretch>
              </a:blipFill>
              <a:ln>
                <a:noFill/>
              </a:ln>
            </p:spPr>
            <p:txBody>
              <a:bodyPr/>
              <a:lstStyle/>
              <a:p>
                <a:r>
                  <a:rPr lang="en-US">
                    <a:noFill/>
                  </a:rPr>
                  <a:t> </a:t>
                </a:r>
              </a:p>
            </p:txBody>
          </p:sp>
        </mc:Fallback>
      </mc:AlternateContent>
      <p:sp>
        <p:nvSpPr>
          <p:cNvPr id="8" name="Content Placeholder 2"/>
          <p:cNvSpPr>
            <a:spLocks noGrp="1"/>
          </p:cNvSpPr>
          <p:nvPr>
            <p:ph idx="1"/>
          </p:nvPr>
        </p:nvSpPr>
        <p:spPr>
          <a:xfrm>
            <a:off x="152400" y="5123932"/>
            <a:ext cx="8604497" cy="975360"/>
          </a:xfrm>
        </p:spPr>
        <p:txBody>
          <a:bodyPr>
            <a:normAutofit fontScale="70000" lnSpcReduction="20000"/>
          </a:bodyPr>
          <a:lstStyle/>
          <a:p>
            <a:r>
              <a:rPr lang="en-US" dirty="0"/>
              <a:t>So the third student should guess </a:t>
            </a:r>
            <a:r>
              <a:rPr lang="en-US" b="1" dirty="0">
                <a:solidFill>
                  <a:srgbClr val="1923F3"/>
                </a:solidFill>
              </a:rPr>
              <a:t>blue</a:t>
            </a:r>
            <a:r>
              <a:rPr lang="en-US" dirty="0"/>
              <a:t> even when she sees </a:t>
            </a:r>
            <a:r>
              <a:rPr lang="en-US" b="1" dirty="0">
                <a:solidFill>
                  <a:srgbClr val="E20000"/>
                </a:solidFill>
              </a:rPr>
              <a:t>red</a:t>
            </a:r>
            <a:endParaRPr lang="en-US" dirty="0"/>
          </a:p>
          <a:p>
            <a:r>
              <a:rPr lang="en-US" dirty="0"/>
              <a:t>All future students will have the same information as the third student </a:t>
            </a:r>
          </a:p>
        </p:txBody>
      </p:sp>
    </p:spTree>
    <p:extLst>
      <p:ext uri="{BB962C8B-B14F-4D97-AF65-F5344CB8AC3E}">
        <p14:creationId xmlns:p14="http://schemas.microsoft.com/office/powerpoint/2010/main" val="714770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Urn Experiment</a:t>
            </a:r>
          </a:p>
        </p:txBody>
      </p:sp>
      <p:pic>
        <p:nvPicPr>
          <p:cNvPr id="4" name="Content Placeholder 3"/>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3571" y="1143000"/>
            <a:ext cx="6636858" cy="4718262"/>
          </a:xfrm>
          <a:prstGeom prst="rect">
            <a:avLst/>
          </a:prstGeom>
        </p:spPr>
      </p:pic>
    </p:spTree>
    <p:extLst>
      <p:ext uri="{BB962C8B-B14F-4D97-AF65-F5344CB8AC3E}">
        <p14:creationId xmlns:p14="http://schemas.microsoft.com/office/powerpoint/2010/main" val="256811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Herding Intervention</a:t>
            </a:r>
          </a:p>
        </p:txBody>
      </p:sp>
      <p:sp>
        <p:nvSpPr>
          <p:cNvPr id="3" name="Content Placeholder 2"/>
          <p:cNvSpPr>
            <a:spLocks noGrp="1"/>
          </p:cNvSpPr>
          <p:nvPr>
            <p:ph idx="1"/>
          </p:nvPr>
        </p:nvSpPr>
        <p:spPr>
          <a:xfrm>
            <a:off x="228600" y="1066800"/>
            <a:ext cx="8915400" cy="2362200"/>
          </a:xfrm>
        </p:spPr>
        <p:txBody>
          <a:bodyPr>
            <a:normAutofit/>
          </a:bodyPr>
          <a:lstStyle/>
          <a:p>
            <a:pPr marL="0" indent="0">
              <a:buNone/>
            </a:pPr>
            <a:endParaRPr lang="en-US" b="1" dirty="0"/>
          </a:p>
          <a:p>
            <a:pPr marL="0" indent="0">
              <a:buNone/>
            </a:pPr>
            <a:r>
              <a:rPr lang="en-US" b="1" dirty="0"/>
              <a:t>Herding</a:t>
            </a:r>
            <a:r>
              <a:rPr lang="en-US" dirty="0"/>
              <a:t>: we only have access to public information</a:t>
            </a:r>
          </a:p>
          <a:p>
            <a:pPr lvl="1"/>
            <a:r>
              <a:rPr lang="en-US" dirty="0"/>
              <a:t>Herding may be intervened by </a:t>
            </a:r>
            <a:r>
              <a:rPr lang="en-US" dirty="0">
                <a:solidFill>
                  <a:srgbClr val="FF0000"/>
                </a:solidFill>
              </a:rPr>
              <a:t>releasing private information </a:t>
            </a:r>
            <a:r>
              <a:rPr lang="en-US" dirty="0"/>
              <a:t>which was not accessible before</a:t>
            </a:r>
          </a:p>
        </p:txBody>
      </p:sp>
      <p:sp>
        <p:nvSpPr>
          <p:cNvPr id="4" name="Rectangle 3"/>
          <p:cNvSpPr/>
          <p:nvPr/>
        </p:nvSpPr>
        <p:spPr>
          <a:xfrm>
            <a:off x="609600" y="3505199"/>
            <a:ext cx="5562600" cy="2246769"/>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Open Sans" panose="020B0606030504020204" pitchFamily="34" charset="0"/>
              </a:rPr>
              <a:t>The little boy in                        “</a:t>
            </a:r>
            <a:r>
              <a:rPr lang="en-US" sz="2800" b="1" dirty="0">
                <a:latin typeface="Open Sans" panose="020B0606030504020204" pitchFamily="34" charset="0"/>
              </a:rPr>
              <a:t>The Emperor’s New Clothes</a:t>
            </a:r>
            <a:r>
              <a:rPr lang="en-US" sz="2800" dirty="0">
                <a:latin typeface="Open Sans" panose="020B0606030504020204" pitchFamily="34" charset="0"/>
              </a:rPr>
              <a:t>” story </a:t>
            </a:r>
            <a:r>
              <a:rPr lang="en-US" sz="2800" i="1" u="sng" dirty="0">
                <a:latin typeface="Open Sans" panose="020B0606030504020204" pitchFamily="34" charset="0"/>
              </a:rPr>
              <a:t>intervenes</a:t>
            </a:r>
            <a:r>
              <a:rPr lang="en-US" sz="2800" dirty="0">
                <a:latin typeface="Open Sans" panose="020B0606030504020204" pitchFamily="34" charset="0"/>
              </a:rPr>
              <a:t> the herd by shouting                                     “</a:t>
            </a:r>
            <a:r>
              <a:rPr lang="en-US" sz="2800" b="1" dirty="0">
                <a:latin typeface="Open Sans" panose="020B0606030504020204" pitchFamily="34" charset="0"/>
              </a:rPr>
              <a:t>There is no clothe</a:t>
            </a:r>
            <a:r>
              <a:rPr lang="en-US" sz="2800" dirty="0">
                <a:latin typeface="Open Sans" panose="020B0606030504020204" pitchFamily="34" charset="0"/>
              </a:rPr>
              <a:t>”</a:t>
            </a:r>
          </a:p>
        </p:txBody>
      </p:sp>
      <p:pic>
        <p:nvPicPr>
          <p:cNvPr id="2050" name="Picture 2" descr="http://2.bp.blogspot.com/-B-i1t8vq6GE/Ts-4l5wOU1I/AAAAAAAAGI8/OMfKm7A6ld4/s320/Emperor+Has+No+Clothes.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3073243"/>
            <a:ext cx="2235801" cy="3110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41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Herding Intervention</a:t>
            </a:r>
          </a:p>
        </p:txBody>
      </p:sp>
      <p:sp>
        <p:nvSpPr>
          <p:cNvPr id="3" name="Content Placeholder 2"/>
          <p:cNvSpPr>
            <a:spLocks noGrp="1"/>
          </p:cNvSpPr>
          <p:nvPr>
            <p:ph idx="1"/>
          </p:nvPr>
        </p:nvSpPr>
        <p:spPr>
          <a:xfrm>
            <a:off x="304800" y="1586608"/>
            <a:ext cx="3962400" cy="5318760"/>
          </a:xfrm>
        </p:spPr>
        <p:txBody>
          <a:bodyPr/>
          <a:lstStyle/>
          <a:p>
            <a:pPr marL="0" indent="0">
              <a:buNone/>
            </a:pPr>
            <a:r>
              <a:rPr lang="en-US" dirty="0"/>
              <a:t>To intervene the herding effect, we need one person to tell the herd that there is nothing in the sky and the first person doing this to stop his nose bleeding</a:t>
            </a:r>
          </a:p>
        </p:txBody>
      </p:sp>
      <p:pic>
        <p:nvPicPr>
          <p:cNvPr id="3074" name="Picture 2" descr="2354169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1676400"/>
            <a:ext cx="4219352" cy="270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174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Intervention Work?</a:t>
            </a:r>
          </a:p>
        </p:txBody>
      </p:sp>
      <p:sp>
        <p:nvSpPr>
          <p:cNvPr id="3" name="Content Placeholder 2"/>
          <p:cNvSpPr>
            <a:spLocks noGrp="1"/>
          </p:cNvSpPr>
          <p:nvPr>
            <p:ph idx="1"/>
          </p:nvPr>
        </p:nvSpPr>
        <p:spPr>
          <a:xfrm>
            <a:off x="457200" y="1066800"/>
            <a:ext cx="8686800" cy="5318760"/>
          </a:xfrm>
        </p:spPr>
        <p:txBody>
          <a:bodyPr>
            <a:normAutofit fontScale="92500" lnSpcReduction="10000"/>
          </a:bodyPr>
          <a:lstStyle/>
          <a:p>
            <a:r>
              <a:rPr lang="en-US" dirty="0"/>
              <a:t>When a new piece of private information releases,</a:t>
            </a:r>
          </a:p>
          <a:p>
            <a:pPr lvl="1"/>
            <a:r>
              <a:rPr lang="en-US" dirty="0"/>
              <a:t>The herd reevaluate their guesses and this may create completely new results</a:t>
            </a:r>
          </a:p>
          <a:p>
            <a:endParaRPr lang="en-US" dirty="0"/>
          </a:p>
          <a:p>
            <a:r>
              <a:rPr lang="en-US" dirty="0"/>
              <a:t>The Emperor’s New Clothes</a:t>
            </a:r>
          </a:p>
          <a:p>
            <a:pPr lvl="1"/>
            <a:r>
              <a:rPr lang="en-US" dirty="0"/>
              <a:t>When the boy gives his private observation, other people compare it with their observation and confirm it</a:t>
            </a:r>
          </a:p>
          <a:p>
            <a:pPr lvl="1"/>
            <a:r>
              <a:rPr lang="en-US" dirty="0"/>
              <a:t>This piece of information may change others guess and ends the herding effect</a:t>
            </a:r>
          </a:p>
          <a:p>
            <a:endParaRPr lang="en-US" dirty="0"/>
          </a:p>
          <a:p>
            <a:r>
              <a:rPr lang="en-US" dirty="0"/>
              <a:t>In urn experiment, intervention is possible by</a:t>
            </a:r>
          </a:p>
          <a:p>
            <a:pPr marL="914400" lvl="1" indent="-457200">
              <a:buFont typeface="+mj-lt"/>
              <a:buAutoNum type="arabicPeriod"/>
            </a:pPr>
            <a:r>
              <a:rPr lang="en-US" dirty="0"/>
              <a:t>A private message to individuals informing them that the urn is majority blue or </a:t>
            </a:r>
          </a:p>
          <a:p>
            <a:pPr marL="914400" lvl="1" indent="-457200">
              <a:buFont typeface="+mj-lt"/>
              <a:buAutoNum type="arabicPeriod"/>
            </a:pPr>
            <a:r>
              <a:rPr lang="en-US" dirty="0"/>
              <a:t>Writing the observations next to predictions on the board.</a:t>
            </a:r>
          </a:p>
        </p:txBody>
      </p:sp>
    </p:spTree>
    <p:extLst>
      <p:ext uri="{BB962C8B-B14F-4D97-AF65-F5344CB8AC3E}">
        <p14:creationId xmlns:p14="http://schemas.microsoft.com/office/powerpoint/2010/main" val="144992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7"/>
          </p:nvPr>
        </p:nvSpPr>
        <p:spPr>
          <a:xfrm>
            <a:off x="1981200" y="3886200"/>
            <a:ext cx="7086600" cy="2438400"/>
          </a:xfrm>
        </p:spPr>
        <p:txBody>
          <a:bodyPr/>
          <a:lstStyle/>
          <a:p>
            <a:r>
              <a:rPr lang="en-US" dirty="0"/>
              <a:t>In the presence of a network</a:t>
            </a:r>
          </a:p>
          <a:p>
            <a:r>
              <a:rPr lang="en-US" dirty="0"/>
              <a:t>Only local information is available</a:t>
            </a:r>
          </a:p>
        </p:txBody>
      </p:sp>
      <p:sp>
        <p:nvSpPr>
          <p:cNvPr id="3" name="Title 2"/>
          <p:cNvSpPr>
            <a:spLocks noGrp="1"/>
          </p:cNvSpPr>
          <p:nvPr>
            <p:ph type="title"/>
          </p:nvPr>
        </p:nvSpPr>
        <p:spPr/>
        <p:txBody>
          <a:bodyPr/>
          <a:lstStyle/>
          <a:p>
            <a:r>
              <a:rPr lang="en-US" dirty="0"/>
              <a:t>Information Cascade</a:t>
            </a:r>
          </a:p>
        </p:txBody>
      </p:sp>
    </p:spTree>
    <p:extLst>
      <p:ext uri="{BB962C8B-B14F-4D97-AF65-F5344CB8AC3E}">
        <p14:creationId xmlns:p14="http://schemas.microsoft.com/office/powerpoint/2010/main" val="1959149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Cascade</a:t>
            </a:r>
          </a:p>
        </p:txBody>
      </p:sp>
      <p:sp>
        <p:nvSpPr>
          <p:cNvPr id="3" name="Content Placeholder 2"/>
          <p:cNvSpPr>
            <a:spLocks noGrp="1"/>
          </p:cNvSpPr>
          <p:nvPr>
            <p:ph idx="1"/>
          </p:nvPr>
        </p:nvSpPr>
        <p:spPr>
          <a:xfrm>
            <a:off x="457200" y="1066800"/>
            <a:ext cx="4876800" cy="2767935"/>
          </a:xfrm>
        </p:spPr>
        <p:txBody>
          <a:bodyPr>
            <a:noAutofit/>
          </a:bodyPr>
          <a:lstStyle/>
          <a:p>
            <a:r>
              <a:rPr lang="en-US" sz="2000" dirty="0"/>
              <a:t>Users often repost content posted by others in the network. T</a:t>
            </a:r>
          </a:p>
          <a:p>
            <a:pPr lvl="1"/>
            <a:r>
              <a:rPr lang="en-US" sz="1600" dirty="0"/>
              <a:t>Content is often received via immediate neighbors (friends). </a:t>
            </a:r>
          </a:p>
          <a:p>
            <a:pPr lvl="1"/>
            <a:endParaRPr lang="en-US" sz="1600" dirty="0"/>
          </a:p>
          <a:p>
            <a:endParaRPr lang="en-US" sz="2000" b="1" dirty="0"/>
          </a:p>
          <a:p>
            <a:r>
              <a:rPr lang="en-US" sz="2000" dirty="0"/>
              <a:t>                  Information propagates       	          through friends</a:t>
            </a:r>
          </a:p>
          <a:p>
            <a:endParaRPr lang="en-US" sz="2000" dirty="0"/>
          </a:p>
          <a:p>
            <a:endParaRPr lang="en-US" sz="2000" dirty="0"/>
          </a:p>
        </p:txBody>
      </p:sp>
      <p:sp>
        <p:nvSpPr>
          <p:cNvPr id="6" name="Rectangle 5"/>
          <p:cNvSpPr/>
          <p:nvPr/>
        </p:nvSpPr>
        <p:spPr>
          <a:xfrm>
            <a:off x="533400" y="4018027"/>
            <a:ext cx="8458199" cy="2554545"/>
          </a:xfrm>
          <a:prstGeom prst="rect">
            <a:avLst/>
          </a:prstGeom>
        </p:spPr>
        <p:txBody>
          <a:bodyPr wrap="square">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An information cascade: </a:t>
            </a:r>
            <a:r>
              <a:rPr lang="en-US" sz="2000" dirty="0">
                <a:latin typeface="Open Sans" panose="020B0606030504020204" pitchFamily="34" charset="0"/>
                <a:ea typeface="Open Sans" panose="020B0606030504020204" pitchFamily="34" charset="0"/>
                <a:cs typeface="Open Sans" panose="020B0606030504020204" pitchFamily="34" charset="0"/>
              </a:rPr>
              <a:t>a piece of information/decision cascaded among some users, where</a:t>
            </a:r>
          </a:p>
          <a:p>
            <a:pPr lvl="2"/>
            <a:r>
              <a:rPr lang="en-US" sz="2000" dirty="0">
                <a:latin typeface="Open Sans" panose="020B0606030504020204" pitchFamily="34" charset="0"/>
                <a:ea typeface="Open Sans" panose="020B0606030504020204" pitchFamily="34" charset="0"/>
                <a:cs typeface="Open Sans" panose="020B0606030504020204" pitchFamily="34" charset="0"/>
              </a:rPr>
              <a:t>individuals are connected by a network and </a:t>
            </a:r>
          </a:p>
          <a:p>
            <a:pPr lvl="2"/>
            <a:r>
              <a:rPr lang="en-US" sz="2000" dirty="0">
                <a:latin typeface="Open Sans" panose="020B0606030504020204" pitchFamily="34" charset="0"/>
                <a:ea typeface="Open Sans" panose="020B0606030504020204" pitchFamily="34" charset="0"/>
                <a:cs typeface="Open Sans" panose="020B0606030504020204" pitchFamily="34" charset="0"/>
              </a:rPr>
              <a:t>individuals are only observing decisions of their immediate neighbors (friends). </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r>
              <a:rPr lang="en-US" sz="2000" dirty="0">
                <a:latin typeface="Open Sans" panose="020B0606030504020204" pitchFamily="34" charset="0"/>
                <a:ea typeface="Open Sans" panose="020B0606030504020204" pitchFamily="34" charset="0"/>
                <a:cs typeface="Open Sans" panose="020B0606030504020204" pitchFamily="34" charset="0"/>
              </a:rPr>
              <a:t>Cascade users have less information available</a:t>
            </a:r>
          </a:p>
          <a:p>
            <a:pPr marL="800100" lvl="1"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Herding users have almost all information about decisions</a:t>
            </a:r>
          </a:p>
        </p:txBody>
      </p:sp>
      <p:pic>
        <p:nvPicPr>
          <p:cNvPr id="7" name="Picture 2" descr="viralmarket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92" t="2813" r="1803" b="4511"/>
          <a:stretch/>
        </p:blipFill>
        <p:spPr bwMode="auto">
          <a:xfrm>
            <a:off x="228600" y="2667001"/>
            <a:ext cx="17526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i.imgsafe.org/78f0513163.jpg"/>
          <p:cNvPicPr>
            <a:picLocks noChangeAspect="1" noChangeArrowheads="1"/>
          </p:cNvPicPr>
          <p:nvPr/>
        </p:nvPicPr>
        <p:blipFill rotWithShape="1">
          <a:blip r:embed="rId3">
            <a:clrChange>
              <a:clrFrom>
                <a:srgbClr val="FCFEFD"/>
              </a:clrFrom>
              <a:clrTo>
                <a:srgbClr val="FCFEFD">
                  <a:alpha val="0"/>
                </a:srgbClr>
              </a:clrTo>
            </a:clrChange>
            <a:extLst>
              <a:ext uri="{28A0092B-C50C-407E-A947-70E740481C1C}">
                <a14:useLocalDpi xmlns:a14="http://schemas.microsoft.com/office/drawing/2010/main" val="0"/>
              </a:ext>
            </a:extLst>
          </a:blip>
          <a:srcRect t="18605" b="20266"/>
          <a:stretch/>
        </p:blipFill>
        <p:spPr bwMode="auto">
          <a:xfrm>
            <a:off x="5181600" y="1143000"/>
            <a:ext cx="3657599" cy="223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010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Notable example</a:t>
            </a:r>
          </a:p>
        </p:txBody>
      </p:sp>
      <p:sp>
        <p:nvSpPr>
          <p:cNvPr id="3" name="Content Placeholder 2"/>
          <p:cNvSpPr>
            <a:spLocks noGrp="1"/>
          </p:cNvSpPr>
          <p:nvPr>
            <p:ph idx="1"/>
          </p:nvPr>
        </p:nvSpPr>
        <p:spPr>
          <a:xfrm>
            <a:off x="457200" y="1066800"/>
            <a:ext cx="4191000" cy="5318760"/>
          </a:xfrm>
        </p:spPr>
        <p:txBody>
          <a:bodyPr>
            <a:normAutofit fontScale="70000" lnSpcReduction="20000"/>
          </a:bodyPr>
          <a:lstStyle/>
          <a:p>
            <a:r>
              <a:rPr lang="en-US" dirty="0"/>
              <a:t>Between 1996/1997, </a:t>
            </a:r>
          </a:p>
          <a:p>
            <a:pPr lvl="1"/>
            <a:r>
              <a:rPr lang="en-US" dirty="0"/>
              <a:t>Hotmail was one of the first internet business’s to become extremely successful utilizing viral marketing </a:t>
            </a:r>
          </a:p>
          <a:p>
            <a:pPr lvl="1"/>
            <a:r>
              <a:rPr lang="en-US" dirty="0"/>
              <a:t>By inserting the tagline “</a:t>
            </a:r>
            <a:r>
              <a:rPr lang="en-US" i="1" dirty="0"/>
              <a:t>Get your free e-mail at Hotmail</a:t>
            </a:r>
            <a:r>
              <a:rPr lang="en-US" dirty="0"/>
              <a:t>” at the bottom of every e-mail sent out by its users. </a:t>
            </a:r>
          </a:p>
          <a:p>
            <a:endParaRPr lang="en-US" dirty="0"/>
          </a:p>
          <a:p>
            <a:r>
              <a:rPr lang="en-US" dirty="0"/>
              <a:t>Hotmail was able to sign up </a:t>
            </a:r>
            <a:r>
              <a:rPr lang="en-US" b="1" dirty="0"/>
              <a:t>12 million users</a:t>
            </a:r>
            <a:r>
              <a:rPr lang="en-US" dirty="0"/>
              <a:t> in 18 months.</a:t>
            </a:r>
          </a:p>
          <a:p>
            <a:endParaRPr lang="en-US" dirty="0"/>
          </a:p>
          <a:p>
            <a:r>
              <a:rPr lang="en-US" dirty="0"/>
              <a:t>At the time, this was the fastest growth of any user- based company.</a:t>
            </a:r>
          </a:p>
          <a:p>
            <a:pPr lvl="1"/>
            <a:r>
              <a:rPr lang="en-US" dirty="0"/>
              <a:t>By the time Hotmail reached </a:t>
            </a:r>
            <a:r>
              <a:rPr lang="en-US" b="1" dirty="0"/>
              <a:t>66 million</a:t>
            </a:r>
            <a:r>
              <a:rPr lang="en-US" dirty="0"/>
              <a:t> users, the company was establishing </a:t>
            </a:r>
            <a:r>
              <a:rPr lang="en-US" b="1" dirty="0"/>
              <a:t>270,000</a:t>
            </a:r>
            <a:r>
              <a:rPr lang="en-US" dirty="0"/>
              <a:t> new accounts each day.</a:t>
            </a:r>
          </a:p>
        </p:txBody>
      </p:sp>
      <p:pic>
        <p:nvPicPr>
          <p:cNvPr id="2050" name="Picture 2" descr="https://static-secure.guim.co.uk/sys-images/Guardian/About/General/2013/2/19/1361279791539/Hotmail-logo-010.jpg"/>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257800" y="1143000"/>
            <a:ext cx="3736203" cy="22417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lh6.ggpht.com/_wqtObmV4f5E/St0mEt_6LVI/AAAAAAAAE2g/-VS4iWTs1NU/s800/Screen%20shot%202009-10-19%20at%204.21.12%20PM.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5400" y="3505200"/>
            <a:ext cx="3810000" cy="94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230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Underlying Assumptions for Cascade Models</a:t>
            </a:r>
          </a:p>
        </p:txBody>
      </p:sp>
      <p:sp>
        <p:nvSpPr>
          <p:cNvPr id="5" name="Content Placeholder 4"/>
          <p:cNvSpPr>
            <a:spLocks noGrp="1"/>
          </p:cNvSpPr>
          <p:nvPr>
            <p:ph idx="1"/>
          </p:nvPr>
        </p:nvSpPr>
        <p:spPr/>
        <p:txBody>
          <a:bodyPr>
            <a:normAutofit fontScale="77500" lnSpcReduction="20000"/>
          </a:bodyPr>
          <a:lstStyle/>
          <a:p>
            <a:r>
              <a:rPr lang="en-US" dirty="0"/>
              <a:t>The network is a directed graph. </a:t>
            </a:r>
          </a:p>
          <a:p>
            <a:pPr lvl="1"/>
            <a:r>
              <a:rPr lang="en-US" dirty="0"/>
              <a:t>Nodes are actors</a:t>
            </a:r>
          </a:p>
          <a:p>
            <a:pPr lvl="1"/>
            <a:r>
              <a:rPr lang="en-US" dirty="0"/>
              <a:t>Edges depict the communication channels between them. </a:t>
            </a:r>
          </a:p>
          <a:p>
            <a:endParaRPr lang="en-US" dirty="0"/>
          </a:p>
          <a:p>
            <a:r>
              <a:rPr lang="en-US" dirty="0"/>
              <a:t>A node can only influence nodes that it is connected to</a:t>
            </a:r>
          </a:p>
          <a:p>
            <a:endParaRPr lang="en-US" dirty="0"/>
          </a:p>
          <a:p>
            <a:r>
              <a:rPr lang="en-US" dirty="0"/>
              <a:t>Decisions are binary. nodes can</a:t>
            </a:r>
          </a:p>
          <a:p>
            <a:pPr lvl="1"/>
            <a:r>
              <a:rPr lang="en-US" b="1" dirty="0"/>
              <a:t>Active</a:t>
            </a:r>
            <a:r>
              <a:rPr lang="en-US" dirty="0"/>
              <a:t>: the node has adopted the behavior/innovation/decision;</a:t>
            </a:r>
          </a:p>
          <a:p>
            <a:pPr lvl="1"/>
            <a:r>
              <a:rPr lang="en-US" b="1" dirty="0"/>
              <a:t>Inactive</a:t>
            </a:r>
          </a:p>
          <a:p>
            <a:endParaRPr lang="en-US" dirty="0"/>
          </a:p>
          <a:p>
            <a:r>
              <a:rPr lang="en-US" dirty="0"/>
              <a:t>A activated node can activate its neighboring nodes; and</a:t>
            </a:r>
          </a:p>
          <a:p>
            <a:endParaRPr lang="en-US" dirty="0"/>
          </a:p>
          <a:p>
            <a:endParaRPr lang="en-US" dirty="0"/>
          </a:p>
          <a:p>
            <a:r>
              <a:rPr lang="en-US" dirty="0"/>
              <a:t>Activation is a progressive process, where nodes change from inactive to active, but not vice versa</a:t>
            </a:r>
          </a:p>
        </p:txBody>
      </p:sp>
    </p:spTree>
    <p:extLst>
      <p:ext uri="{BB962C8B-B14F-4D97-AF65-F5344CB8AC3E}">
        <p14:creationId xmlns:p14="http://schemas.microsoft.com/office/powerpoint/2010/main" val="1349467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228600" y="3474427"/>
            <a:ext cx="4495800" cy="3026944"/>
          </a:xfrm>
        </p:spPr>
        <p:txBody>
          <a:bodyPr>
            <a:normAutofit fontScale="55000" lnSpcReduction="20000"/>
          </a:bodyPr>
          <a:lstStyle/>
          <a:p>
            <a:r>
              <a:rPr lang="en-US" dirty="0"/>
              <a:t>Oreo, a sandwich cookie company, tweeted during the outage: </a:t>
            </a:r>
          </a:p>
          <a:p>
            <a:pPr lvl="1"/>
            <a:r>
              <a:rPr lang="en-US" dirty="0"/>
              <a:t>“Power out? No Problem. You can still dunk it in the dark”. </a:t>
            </a:r>
          </a:p>
          <a:p>
            <a:endParaRPr lang="en-US" dirty="0"/>
          </a:p>
          <a:p>
            <a:r>
              <a:rPr lang="en-US" dirty="0"/>
              <a:t>The tweet caught on almost immediately, reaching </a:t>
            </a:r>
          </a:p>
          <a:p>
            <a:pPr lvl="1"/>
            <a:r>
              <a:rPr lang="en-US" dirty="0"/>
              <a:t>15,000 retweets and 20,000 likes on Facebook in less than 2 days.</a:t>
            </a:r>
          </a:p>
          <a:p>
            <a:pPr lvl="1"/>
            <a:endParaRPr lang="en-US" dirty="0"/>
          </a:p>
          <a:p>
            <a:r>
              <a:rPr lang="en-US" dirty="0"/>
              <a:t>Cheap advertisement reaching a large population of individuals. </a:t>
            </a:r>
          </a:p>
          <a:p>
            <a:pPr lvl="1"/>
            <a:r>
              <a:rPr lang="en-US" dirty="0"/>
              <a:t>companies spent as much as 4 million dollars to run a 30 second ad during the super bowl.</a:t>
            </a:r>
          </a:p>
        </p:txBody>
      </p:sp>
      <p:pic>
        <p:nvPicPr>
          <p:cNvPr id="2050" name="Picture 2" descr="https://andrewhutchinsonauthor.files.wordpress.com/2015/01/oreo-dunk-in-the-dark.png"/>
          <p:cNvPicPr>
            <a:picLocks noChangeAspect="1" noChangeArrowheads="1"/>
          </p:cNvPicPr>
          <p:nvPr/>
        </p:nvPicPr>
        <p:blipFill rotWithShape="1">
          <a:blip r:embed="rId2">
            <a:extLst>
              <a:ext uri="{28A0092B-C50C-407E-A947-70E740481C1C}">
                <a14:useLocalDpi xmlns:a14="http://schemas.microsoft.com/office/drawing/2010/main" val="0"/>
              </a:ext>
            </a:extLst>
          </a:blip>
          <a:srcRect l="1616" t="27084" r="-1616" b="-27084"/>
          <a:stretch/>
        </p:blipFill>
        <p:spPr bwMode="auto">
          <a:xfrm>
            <a:off x="5181600" y="3474427"/>
            <a:ext cx="3553083" cy="317983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2" name="Picture 4" descr="http://fansided.com/files/2013/02/70066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981689"/>
            <a:ext cx="3505200" cy="232961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533399" y="1219200"/>
            <a:ext cx="4752718" cy="12039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In February 2013, during the third quarter of Super Bowl XLVII, a power outage stopped the game for 34 minutes. </a:t>
            </a:r>
          </a:p>
        </p:txBody>
      </p:sp>
      <p:sp>
        <p:nvSpPr>
          <p:cNvPr id="4" name="Rectangle 3"/>
          <p:cNvSpPr/>
          <p:nvPr/>
        </p:nvSpPr>
        <p:spPr>
          <a:xfrm>
            <a:off x="4953000" y="5654164"/>
            <a:ext cx="4572000" cy="646331"/>
          </a:xfrm>
          <a:prstGeom prst="rect">
            <a:avLst/>
          </a:prstGeom>
        </p:spPr>
        <p:txBody>
          <a:bodyPr>
            <a:spAutoFit/>
          </a:bodyPr>
          <a:lstStyle/>
          <a:p>
            <a:endParaRPr lang="en-US" dirty="0">
              <a:latin typeface="Open Sans" panose="020B0606030504020204" pitchFamily="34" charset="0"/>
            </a:endParaRPr>
          </a:p>
          <a:p>
            <a:r>
              <a:rPr lang="en-US" dirty="0">
                <a:latin typeface="Open Sans" panose="020B0606030504020204" pitchFamily="34" charset="0"/>
              </a:rPr>
              <a:t>Example of </a:t>
            </a:r>
            <a:r>
              <a:rPr lang="en-US" b="1" dirty="0">
                <a:latin typeface="Open Sans" panose="020B0606030504020204" pitchFamily="34" charset="0"/>
              </a:rPr>
              <a:t>Information Diffusion</a:t>
            </a:r>
          </a:p>
        </p:txBody>
      </p:sp>
    </p:spTree>
    <p:extLst>
      <p:ext uri="{BB962C8B-B14F-4D97-AF65-F5344CB8AC3E}">
        <p14:creationId xmlns:p14="http://schemas.microsoft.com/office/powerpoint/2010/main" val="2258354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 Cascade Model (ICM)</a:t>
            </a:r>
          </a:p>
        </p:txBody>
      </p:sp>
      <p:sp>
        <p:nvSpPr>
          <p:cNvPr id="3" name="Content Placeholder 2"/>
          <p:cNvSpPr>
            <a:spLocks noGrp="1"/>
          </p:cNvSpPr>
          <p:nvPr>
            <p:ph idx="1"/>
          </p:nvPr>
        </p:nvSpPr>
        <p:spPr>
          <a:xfrm>
            <a:off x="457200" y="1066800"/>
            <a:ext cx="8534400" cy="5318760"/>
          </a:xfrm>
        </p:spPr>
        <p:txBody>
          <a:bodyPr>
            <a:normAutofit/>
          </a:bodyPr>
          <a:lstStyle/>
          <a:p>
            <a:r>
              <a:rPr lang="en-US" b="1" dirty="0"/>
              <a:t>Independent Cascade Model (ICM)</a:t>
            </a:r>
          </a:p>
          <a:p>
            <a:pPr lvl="1"/>
            <a:r>
              <a:rPr lang="en-US" dirty="0"/>
              <a:t>Sender-centric model of cascade</a:t>
            </a:r>
          </a:p>
          <a:p>
            <a:pPr lvl="1"/>
            <a:r>
              <a:rPr lang="en-US" dirty="0"/>
              <a:t>Each node has </a:t>
            </a:r>
            <a:r>
              <a:rPr lang="en-US" b="1" dirty="0"/>
              <a:t>one chance </a:t>
            </a:r>
            <a:r>
              <a:rPr lang="en-US" dirty="0"/>
              <a:t>to activate its neighbors</a:t>
            </a:r>
          </a:p>
          <a:p>
            <a:endParaRPr lang="en-US" dirty="0"/>
          </a:p>
          <a:p>
            <a:r>
              <a:rPr lang="en-US" dirty="0"/>
              <a:t>In ICM, nodes that are active are senders and nodes that are being activated as receivers </a:t>
            </a:r>
          </a:p>
          <a:p>
            <a:pPr lvl="1"/>
            <a:r>
              <a:rPr lang="en-US" dirty="0"/>
              <a:t>The </a:t>
            </a:r>
            <a:r>
              <a:rPr lang="en-US" i="1" dirty="0"/>
              <a:t>linear threshold model</a:t>
            </a:r>
            <a:r>
              <a:rPr lang="en-US" dirty="0"/>
              <a:t> concentrates on the receiver (to be discussed later in Chapter 8).</a:t>
            </a:r>
          </a:p>
        </p:txBody>
      </p:sp>
    </p:spTree>
    <p:extLst>
      <p:ext uri="{BB962C8B-B14F-4D97-AF65-F5344CB8AC3E}">
        <p14:creationId xmlns:p14="http://schemas.microsoft.com/office/powerpoint/2010/main" val="3969457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Node activated at time </a:t>
                </a:r>
                <a14:m>
                  <m:oMath xmlns:m="http://schemas.openxmlformats.org/officeDocument/2006/math">
                    <m:r>
                      <a:rPr lang="en-US" i="1" dirty="0" smtClean="0">
                        <a:latin typeface="Cambria Math" panose="02040503050406030204" pitchFamily="18" charset="0"/>
                      </a:rPr>
                      <m:t>𝑡</m:t>
                    </m:r>
                  </m:oMath>
                </a14:m>
                <a:r>
                  <a:rPr lang="en-US" dirty="0"/>
                  <a:t>, has one chance, at time step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m:t>
                    </m:r>
                  </m:oMath>
                </a14:m>
                <a:r>
                  <a:rPr lang="en-US" i="1" dirty="0"/>
                  <a:t>,</a:t>
                </a:r>
                <a:r>
                  <a:rPr lang="en-US" dirty="0"/>
                  <a:t> to activate its neighbors</a:t>
                </a:r>
              </a:p>
              <a:p>
                <a:endParaRPr lang="en-US" dirty="0"/>
              </a:p>
              <a:p>
                <a:r>
                  <a:rPr lang="en-US" dirty="0"/>
                  <a:t>Assume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is activated at time </a:t>
                </a:r>
                <a14:m>
                  <m:oMath xmlns:m="http://schemas.openxmlformats.org/officeDocument/2006/math">
                    <m:r>
                      <a:rPr lang="en-US" i="1" dirty="0" smtClean="0">
                        <a:latin typeface="Cambria Math" panose="02040503050406030204" pitchFamily="18" charset="0"/>
                      </a:rPr>
                      <m:t>𝑡</m:t>
                    </m:r>
                  </m:oMath>
                </a14:m>
                <a:endParaRPr lang="en-US" i="1" dirty="0"/>
              </a:p>
              <a:p>
                <a:pPr lvl="1"/>
                <a:r>
                  <a:rPr lang="en-US" dirty="0"/>
                  <a:t>For any neighbor </a:t>
                </a:r>
                <a14:m>
                  <m:oMath xmlns:m="http://schemas.openxmlformats.org/officeDocument/2006/math">
                    <m:r>
                      <a:rPr lang="en-US" i="1" dirty="0" smtClean="0">
                        <a:latin typeface="Cambria Math" panose="02040503050406030204" pitchFamily="18" charset="0"/>
                      </a:rPr>
                      <m:t>𝑤</m:t>
                    </m:r>
                  </m:oMath>
                </a14:m>
                <a:r>
                  <a:rPr lang="en-US" dirty="0"/>
                  <a:t> of </a:t>
                </a:r>
                <a14:m>
                  <m:oMath xmlns:m="http://schemas.openxmlformats.org/officeDocument/2006/math">
                    <m:r>
                      <a:rPr lang="en-US" i="1" dirty="0" smtClean="0">
                        <a:latin typeface="Cambria Math" panose="02040503050406030204" pitchFamily="18" charset="0"/>
                      </a:rPr>
                      <m:t>𝑣</m:t>
                    </m:r>
                  </m:oMath>
                </a14:m>
                <a:r>
                  <a:rPr lang="en-US" dirty="0"/>
                  <a:t>, there’s a probability </a:t>
                </a:r>
                <a14:m>
                  <m:oMath xmlns:m="http://schemas.openxmlformats.org/officeDocument/2006/math">
                    <m:r>
                      <a:rPr lang="en-US" i="1" dirty="0" smtClean="0">
                        <a:latin typeface="Cambria Math" panose="02040503050406030204" pitchFamily="18" charset="0"/>
                      </a:rPr>
                      <m:t>𝑝</m:t>
                    </m:r>
                    <m:r>
                      <a:rPr lang="en-US" i="1" baseline="-25000" dirty="0" err="1" smtClean="0">
                        <a:latin typeface="Cambria Math" panose="02040503050406030204" pitchFamily="18" charset="0"/>
                      </a:rPr>
                      <m:t>𝑣𝑤</m:t>
                    </m:r>
                  </m:oMath>
                </a14:m>
                <a:r>
                  <a:rPr lang="en-US" dirty="0"/>
                  <a:t> that node </a:t>
                </a:r>
                <a14:m>
                  <m:oMath xmlns:m="http://schemas.openxmlformats.org/officeDocument/2006/math">
                    <m:r>
                      <a:rPr lang="en-US" i="1" dirty="0" smtClean="0">
                        <a:latin typeface="Cambria Math" panose="02040503050406030204" pitchFamily="18" charset="0"/>
                      </a:rPr>
                      <m:t>𝑤</m:t>
                    </m:r>
                    <m:r>
                      <a:rPr lang="en-US" i="1" dirty="0" smtClean="0">
                        <a:latin typeface="Cambria Math" panose="02040503050406030204" pitchFamily="18" charset="0"/>
                      </a:rPr>
                      <m:t> </m:t>
                    </m:r>
                  </m:oMath>
                </a14:m>
                <a:r>
                  <a:rPr lang="en-US" dirty="0"/>
                  <a:t>gets activated at time </a:t>
                </a:r>
                <a14:m>
                  <m:oMath xmlns:m="http://schemas.openxmlformats.org/officeDocument/2006/math">
                    <m:r>
                      <a:rPr lang="en-US" i="1" dirty="0" smtClean="0">
                        <a:latin typeface="Cambria Math" panose="02040503050406030204" pitchFamily="18" charset="0"/>
                      </a:rPr>
                      <m:t>𝑡</m:t>
                    </m:r>
                    <m:r>
                      <a:rPr lang="en-US" i="1" dirty="0">
                        <a:latin typeface="Cambria Math" panose="02040503050406030204" pitchFamily="18" charset="0"/>
                      </a:rPr>
                      <m:t>+1</m:t>
                    </m:r>
                  </m:oMath>
                </a14:m>
                <a:r>
                  <a:rPr lang="en-US" dirty="0"/>
                  <a:t>.</a:t>
                </a:r>
              </a:p>
              <a:p>
                <a:pPr marL="457200" lvl="1" indent="0">
                  <a:buNone/>
                </a:pPr>
                <a:r>
                  <a:rPr lang="en-US" dirty="0"/>
                  <a:t> </a:t>
                </a:r>
              </a:p>
              <a:p>
                <a:r>
                  <a:rPr lang="en-US" dirty="0"/>
                  <a:t>Node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activated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m:t>
                    </m:r>
                  </m:oMath>
                </a14:m>
                <a:r>
                  <a:rPr lang="en-US" dirty="0"/>
                  <a:t>has a single chance of activating its neighbors</a:t>
                </a:r>
              </a:p>
              <a:p>
                <a:pPr lvl="1"/>
                <a:r>
                  <a:rPr lang="en-US" dirty="0"/>
                  <a:t>The activation can only happen at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m:t>
                    </m:r>
                  </m:oMath>
                </a14:m>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r="-667"/>
                </a:stretch>
              </a:blipFill>
            </p:spPr>
            <p:txBody>
              <a:bodyPr/>
              <a:lstStyle/>
              <a:p>
                <a:r>
                  <a:rPr lang="en-US">
                    <a:noFill/>
                  </a:rPr>
                  <a:t> </a:t>
                </a:r>
              </a:p>
            </p:txBody>
          </p:sp>
        </mc:Fallback>
      </mc:AlternateContent>
    </p:spTree>
    <p:extLst>
      <p:ext uri="{BB962C8B-B14F-4D97-AF65-F5344CB8AC3E}">
        <p14:creationId xmlns:p14="http://schemas.microsoft.com/office/powerpoint/2010/main" val="556438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ICM Algorithm</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57200" y="1066800"/>
            <a:ext cx="6981486" cy="5243124"/>
          </a:xfrm>
          <a:prstGeom prst="rect">
            <a:avLst/>
          </a:prstGeom>
        </p:spPr>
      </p:pic>
    </p:spTree>
    <p:extLst>
      <p:ext uri="{BB962C8B-B14F-4D97-AF65-F5344CB8AC3E}">
        <p14:creationId xmlns:p14="http://schemas.microsoft.com/office/powerpoint/2010/main" val="1494766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Independent Cascade Model: An Example</a:t>
            </a:r>
            <a:endParaRPr lang="en-US"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3521" y="1219200"/>
            <a:ext cx="6231360" cy="4837969"/>
          </a:xfrm>
          <a:prstGeom prst="rect">
            <a:avLst/>
          </a:prstGeom>
        </p:spPr>
      </p:pic>
    </p:spTree>
    <p:extLst>
      <p:ext uri="{BB962C8B-B14F-4D97-AF65-F5344CB8AC3E}">
        <p14:creationId xmlns:p14="http://schemas.microsoft.com/office/powerpoint/2010/main" val="50769138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a:p>
        </p:txBody>
      </p:sp>
      <p:sp>
        <p:nvSpPr>
          <p:cNvPr id="4" name="Title 3"/>
          <p:cNvSpPr>
            <a:spLocks noGrp="1"/>
          </p:cNvSpPr>
          <p:nvPr>
            <p:ph type="title"/>
          </p:nvPr>
        </p:nvSpPr>
        <p:spPr/>
        <p:txBody>
          <a:bodyPr/>
          <a:lstStyle/>
          <a:p>
            <a:r>
              <a:rPr lang="en-US" dirty="0"/>
              <a:t>Maximizing </a:t>
            </a:r>
            <a:br>
              <a:rPr lang="en-US" dirty="0"/>
            </a:br>
            <a:r>
              <a:rPr lang="en-US" dirty="0"/>
              <a:t>the Spread of Cascades</a:t>
            </a:r>
          </a:p>
        </p:txBody>
      </p:sp>
    </p:spTree>
    <p:extLst>
      <p:ext uri="{BB962C8B-B14F-4D97-AF65-F5344CB8AC3E}">
        <p14:creationId xmlns:p14="http://schemas.microsoft.com/office/powerpoint/2010/main" val="1368924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the spread of cascades</a:t>
            </a:r>
          </a:p>
        </p:txBody>
      </p:sp>
      <p:sp>
        <p:nvSpPr>
          <p:cNvPr id="3" name="Content Placeholder 2"/>
          <p:cNvSpPr>
            <a:spLocks noGrp="1"/>
          </p:cNvSpPr>
          <p:nvPr>
            <p:ph idx="1"/>
          </p:nvPr>
        </p:nvSpPr>
        <p:spPr>
          <a:xfrm>
            <a:off x="457200" y="1066800"/>
            <a:ext cx="8458200" cy="5318760"/>
          </a:xfrm>
        </p:spPr>
        <p:txBody>
          <a:bodyPr>
            <a:normAutofit/>
          </a:bodyPr>
          <a:lstStyle/>
          <a:p>
            <a:r>
              <a:rPr lang="en-US" b="1" dirty="0"/>
              <a:t>Maximizing the Spread of Cascades</a:t>
            </a:r>
            <a:r>
              <a:rPr lang="en-US" dirty="0"/>
              <a:t> is the problem of ﬁnding a small set of nodes in a social network such that their aggregated spread in the network is maximized</a:t>
            </a:r>
          </a:p>
          <a:p>
            <a:pPr>
              <a:lnSpc>
                <a:spcPct val="90000"/>
              </a:lnSpc>
            </a:pPr>
            <a:endParaRPr lang="en-US" dirty="0"/>
          </a:p>
          <a:p>
            <a:pPr>
              <a:lnSpc>
                <a:spcPct val="90000"/>
              </a:lnSpc>
            </a:pPr>
            <a:r>
              <a:rPr lang="en-US" dirty="0"/>
              <a:t>Applications</a:t>
            </a:r>
            <a:r>
              <a:rPr lang="en-US" sz="2600" dirty="0"/>
              <a:t> </a:t>
            </a:r>
          </a:p>
          <a:p>
            <a:pPr lvl="1">
              <a:lnSpc>
                <a:spcPct val="90000"/>
              </a:lnSpc>
            </a:pPr>
            <a:r>
              <a:rPr lang="en-US" dirty="0"/>
              <a:t>Product marketing</a:t>
            </a:r>
          </a:p>
          <a:p>
            <a:pPr lvl="1">
              <a:lnSpc>
                <a:spcPct val="90000"/>
              </a:lnSpc>
            </a:pPr>
            <a:r>
              <a:rPr lang="en-US" dirty="0"/>
              <a:t>Influence</a:t>
            </a:r>
          </a:p>
        </p:txBody>
      </p:sp>
      <p:pic>
        <p:nvPicPr>
          <p:cNvPr id="3074" name="Picture 2" descr="http://www.sweeneypr.com/wp-content/uploads/2012/10/twitter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200400"/>
            <a:ext cx="3886200" cy="223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02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Setting</a:t>
            </a:r>
          </a:p>
        </p:txBody>
      </p:sp>
      <p:sp>
        <p:nvSpPr>
          <p:cNvPr id="3" name="Content Placeholder 2"/>
          <p:cNvSpPr>
            <a:spLocks noGrp="1"/>
          </p:cNvSpPr>
          <p:nvPr>
            <p:ph idx="1"/>
          </p:nvPr>
        </p:nvSpPr>
        <p:spPr/>
        <p:txBody>
          <a:bodyPr>
            <a:normAutofit/>
          </a:bodyPr>
          <a:lstStyle/>
          <a:p>
            <a:pPr>
              <a:lnSpc>
                <a:spcPct val="90000"/>
              </a:lnSpc>
            </a:pPr>
            <a:r>
              <a:rPr lang="en-US" sz="2800" b="1" dirty="0"/>
              <a:t>Given</a:t>
            </a:r>
          </a:p>
          <a:p>
            <a:pPr lvl="1">
              <a:lnSpc>
                <a:spcPct val="90000"/>
              </a:lnSpc>
            </a:pPr>
            <a:r>
              <a:rPr lang="en-US" sz="2400" dirty="0"/>
              <a:t>A limited budget </a:t>
            </a:r>
            <a:r>
              <a:rPr lang="en-US" sz="2400" b="1" dirty="0"/>
              <a:t>B</a:t>
            </a:r>
            <a:r>
              <a:rPr lang="en-US" sz="2400" dirty="0"/>
              <a:t> for initial advertising </a:t>
            </a:r>
          </a:p>
          <a:p>
            <a:pPr lvl="2">
              <a:lnSpc>
                <a:spcPct val="90000"/>
              </a:lnSpc>
            </a:pPr>
            <a:r>
              <a:rPr lang="en-US" sz="2000" dirty="0"/>
              <a:t>Example: give away free samples of product</a:t>
            </a:r>
          </a:p>
          <a:p>
            <a:pPr lvl="1">
              <a:lnSpc>
                <a:spcPct val="90000"/>
              </a:lnSpc>
            </a:pPr>
            <a:r>
              <a:rPr lang="en-US" sz="2400" dirty="0"/>
              <a:t>Estimating spread between individuals</a:t>
            </a:r>
          </a:p>
          <a:p>
            <a:pPr>
              <a:lnSpc>
                <a:spcPct val="90000"/>
              </a:lnSpc>
            </a:pPr>
            <a:endParaRPr lang="en-US" sz="2800" dirty="0"/>
          </a:p>
          <a:p>
            <a:pPr>
              <a:lnSpc>
                <a:spcPct val="90000"/>
              </a:lnSpc>
            </a:pPr>
            <a:r>
              <a:rPr lang="en-US" sz="2800" b="1" dirty="0"/>
              <a:t>Goal</a:t>
            </a:r>
          </a:p>
          <a:p>
            <a:pPr lvl="1">
              <a:lnSpc>
                <a:spcPct val="90000"/>
              </a:lnSpc>
            </a:pPr>
            <a:r>
              <a:rPr lang="en-US" sz="2400" dirty="0"/>
              <a:t>To trigger a large spread </a:t>
            </a:r>
          </a:p>
          <a:p>
            <a:pPr lvl="2">
              <a:lnSpc>
                <a:spcPct val="90000"/>
              </a:lnSpc>
            </a:pPr>
            <a:r>
              <a:rPr lang="en-US" sz="2000" dirty="0"/>
              <a:t>i.e., further adoptions of a product</a:t>
            </a:r>
          </a:p>
          <a:p>
            <a:pPr>
              <a:lnSpc>
                <a:spcPct val="90000"/>
              </a:lnSpc>
            </a:pPr>
            <a:endParaRPr lang="en-US" sz="2800" dirty="0"/>
          </a:p>
          <a:p>
            <a:pPr>
              <a:lnSpc>
                <a:spcPct val="90000"/>
              </a:lnSpc>
            </a:pPr>
            <a:r>
              <a:rPr lang="en-US" sz="2800" b="1" dirty="0"/>
              <a:t>Question</a:t>
            </a:r>
          </a:p>
          <a:p>
            <a:pPr lvl="1">
              <a:lnSpc>
                <a:spcPct val="90000"/>
              </a:lnSpc>
            </a:pPr>
            <a:r>
              <a:rPr lang="en-US" sz="2400" dirty="0"/>
              <a:t>Which set of individuals should be targeted at the very beginning?</a:t>
            </a:r>
          </a:p>
        </p:txBody>
      </p:sp>
    </p:spTree>
    <p:extLst>
      <p:ext uri="{BB962C8B-B14F-4D97-AF65-F5344CB8AC3E}">
        <p14:creationId xmlns:p14="http://schemas.microsoft.com/office/powerpoint/2010/main" val="835435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the Spread of Cascade: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need to pick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nodes such that maximum number of nodes are activated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145"/>
                </a:stretch>
              </a:blipFill>
            </p:spPr>
            <p:txBody>
              <a:bodyPr/>
              <a:lstStyle/>
              <a:p>
                <a:r>
                  <a:rPr lang="en-US">
                    <a:noFill/>
                  </a:rPr>
                  <a:t> </a:t>
                </a:r>
              </a:p>
            </p:txBody>
          </p:sp>
        </mc:Fallback>
      </mc:AlternateContent>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7800" y="2667000"/>
            <a:ext cx="6294474"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8194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Maximizing the Spread of Cascade</a:t>
            </a:r>
            <a:endParaRPr lang="en-US" sz="2000" b="0"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1358672"/>
            <a:ext cx="5715000" cy="2213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own Arrow 3"/>
          <p:cNvSpPr/>
          <p:nvPr/>
        </p:nvSpPr>
        <p:spPr>
          <a:xfrm rot="2256463">
            <a:off x="4374098" y="1250836"/>
            <a:ext cx="4572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Open Sans" panose="020B0606030504020204" pitchFamily="34" charset="0"/>
              </a:rPr>
              <a:t>0</a:t>
            </a:r>
          </a:p>
        </p:txBody>
      </p:sp>
      <p:sp>
        <p:nvSpPr>
          <p:cNvPr id="8" name="Down Arrow 7"/>
          <p:cNvSpPr/>
          <p:nvPr/>
        </p:nvSpPr>
        <p:spPr>
          <a:xfrm rot="2256463">
            <a:off x="3017301" y="1250836"/>
            <a:ext cx="457200" cy="3048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Open Sans" panose="020B0606030504020204" pitchFamily="34" charset="0"/>
              </a:rPr>
              <a:t>1</a:t>
            </a:r>
          </a:p>
        </p:txBody>
      </p:sp>
      <p:sp>
        <p:nvSpPr>
          <p:cNvPr id="9" name="Down Arrow 8"/>
          <p:cNvSpPr/>
          <p:nvPr/>
        </p:nvSpPr>
        <p:spPr>
          <a:xfrm rot="2256463">
            <a:off x="3093501" y="2914307"/>
            <a:ext cx="457200" cy="3048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Open Sans" panose="020B0606030504020204" pitchFamily="34" charset="0"/>
              </a:rPr>
              <a:t>2</a:t>
            </a:r>
          </a:p>
        </p:txBody>
      </p:sp>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799" y="4191000"/>
            <a:ext cx="5715000" cy="2213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Down Arrow 10"/>
          <p:cNvSpPr/>
          <p:nvPr/>
        </p:nvSpPr>
        <p:spPr>
          <a:xfrm rot="2256463">
            <a:off x="7055901" y="4146435"/>
            <a:ext cx="4572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Open Sans" panose="020B0606030504020204" pitchFamily="34" charset="0"/>
              </a:rPr>
              <a:t>0</a:t>
            </a:r>
          </a:p>
        </p:txBody>
      </p:sp>
      <p:sp>
        <p:nvSpPr>
          <p:cNvPr id="12" name="Down Arrow 11"/>
          <p:cNvSpPr/>
          <p:nvPr/>
        </p:nvSpPr>
        <p:spPr>
          <a:xfrm rot="2256463">
            <a:off x="4486857" y="5746637"/>
            <a:ext cx="457200" cy="304800"/>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Open Sans" panose="020B0606030504020204" pitchFamily="34" charset="0"/>
              </a:rPr>
              <a:t>0</a:t>
            </a:r>
          </a:p>
        </p:txBody>
      </p:sp>
      <p:sp>
        <p:nvSpPr>
          <p:cNvPr id="13" name="Down Arrow 12"/>
          <p:cNvSpPr/>
          <p:nvPr/>
        </p:nvSpPr>
        <p:spPr>
          <a:xfrm rot="2256463">
            <a:off x="5722401" y="4146436"/>
            <a:ext cx="457200" cy="3048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Open Sans" panose="020B0606030504020204" pitchFamily="34" charset="0"/>
              </a:rPr>
              <a:t>1</a:t>
            </a:r>
          </a:p>
        </p:txBody>
      </p:sp>
      <p:sp>
        <p:nvSpPr>
          <p:cNvPr id="14" name="Down Arrow 13"/>
          <p:cNvSpPr/>
          <p:nvPr/>
        </p:nvSpPr>
        <p:spPr>
          <a:xfrm rot="2256463">
            <a:off x="5744457" y="5746637"/>
            <a:ext cx="457200" cy="3048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Open Sans" panose="020B0606030504020204" pitchFamily="34" charset="0"/>
              </a:rPr>
              <a:t>2</a:t>
            </a:r>
          </a:p>
        </p:txBody>
      </p:sp>
      <p:sp>
        <p:nvSpPr>
          <p:cNvPr id="15" name="Down Arrow 14"/>
          <p:cNvSpPr/>
          <p:nvPr/>
        </p:nvSpPr>
        <p:spPr>
          <a:xfrm rot="2256463">
            <a:off x="7026742" y="5746637"/>
            <a:ext cx="457200" cy="3048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Open Sans" panose="020B0606030504020204" pitchFamily="34" charset="0"/>
              </a:rPr>
              <a:t>3</a:t>
            </a:r>
          </a:p>
        </p:txBody>
      </p:sp>
      <p:sp>
        <p:nvSpPr>
          <p:cNvPr id="16" name="Down Arrow 15"/>
          <p:cNvSpPr/>
          <p:nvPr/>
        </p:nvSpPr>
        <p:spPr>
          <a:xfrm rot="2256463">
            <a:off x="8305800" y="5746636"/>
            <a:ext cx="457200" cy="3048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Open Sans" panose="020B0606030504020204" pitchFamily="34" charset="0"/>
              </a:rPr>
              <a:t>4</a:t>
            </a:r>
          </a:p>
        </p:txBody>
      </p:sp>
      <p:sp>
        <p:nvSpPr>
          <p:cNvPr id="17" name="Down Arrow 16"/>
          <p:cNvSpPr/>
          <p:nvPr/>
        </p:nvSpPr>
        <p:spPr>
          <a:xfrm rot="2256463">
            <a:off x="8305800" y="4146434"/>
            <a:ext cx="457200" cy="3048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Open Sans" panose="020B0606030504020204" pitchFamily="34" charset="0"/>
              </a:rPr>
              <a:t>5</a:t>
            </a:r>
          </a:p>
        </p:txBody>
      </p:sp>
      <p:sp>
        <p:nvSpPr>
          <p:cNvPr id="5" name="Rectangle 4"/>
          <p:cNvSpPr/>
          <p:nvPr/>
        </p:nvSpPr>
        <p:spPr>
          <a:xfrm>
            <a:off x="457200" y="1524000"/>
            <a:ext cx="1981633" cy="646331"/>
          </a:xfrm>
          <a:prstGeom prst="rect">
            <a:avLst/>
          </a:prstGeom>
        </p:spPr>
        <p:txBody>
          <a:bodyPr wrap="none">
            <a:spAutoFit/>
          </a:bodyPr>
          <a:lstStyle/>
          <a:p>
            <a:r>
              <a:rPr lang="en-US" b="1" dirty="0">
                <a:latin typeface="Open Sans" panose="020B0606030504020204" pitchFamily="34" charset="0"/>
              </a:rPr>
              <a:t>Select one seed</a:t>
            </a:r>
          </a:p>
          <a:p>
            <a:endParaRPr lang="en-US" b="1" dirty="0">
              <a:latin typeface="Open Sans" panose="020B0606030504020204" pitchFamily="34" charset="0"/>
            </a:endParaRPr>
          </a:p>
        </p:txBody>
      </p:sp>
      <p:sp>
        <p:nvSpPr>
          <p:cNvPr id="19" name="Rectangle 18"/>
          <p:cNvSpPr/>
          <p:nvPr/>
        </p:nvSpPr>
        <p:spPr>
          <a:xfrm>
            <a:off x="457200" y="4355068"/>
            <a:ext cx="2082621" cy="369332"/>
          </a:xfrm>
          <a:prstGeom prst="rect">
            <a:avLst/>
          </a:prstGeom>
        </p:spPr>
        <p:txBody>
          <a:bodyPr wrap="none">
            <a:spAutoFit/>
          </a:bodyPr>
          <a:lstStyle/>
          <a:p>
            <a:r>
              <a:rPr lang="en-US" b="1" dirty="0">
                <a:latin typeface="Open Sans" panose="020B0606030504020204" pitchFamily="34" charset="0"/>
              </a:rPr>
              <a:t>Select two seeds</a:t>
            </a:r>
          </a:p>
        </p:txBody>
      </p:sp>
    </p:spTree>
    <p:extLst>
      <p:ext uri="{BB962C8B-B14F-4D97-AF65-F5344CB8AC3E}">
        <p14:creationId xmlns:p14="http://schemas.microsoft.com/office/powerpoint/2010/main" val="377534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P spid="12" grpId="0" animBg="1"/>
      <p:bldP spid="13" grpId="0" animBg="1"/>
      <p:bldP spid="14" grpId="0" animBg="1"/>
      <p:bldP spid="15" grpId="0" animBg="1"/>
      <p:bldP spid="16" grpId="0" animBg="1"/>
      <p:bldP spid="17" grpId="0" animBg="1"/>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a:t>Problem Statement</a:t>
            </a:r>
          </a:p>
        </p:txBody>
      </p:sp>
      <mc:AlternateContent xmlns:mc="http://schemas.openxmlformats.org/markup-compatibility/2006" xmlns:a14="http://schemas.microsoft.com/office/drawing/2010/main">
        <mc:Choice Requires="a14">
          <p:sp>
            <p:nvSpPr>
              <p:cNvPr id="130051" name="Rectangle 3"/>
              <p:cNvSpPr>
                <a:spLocks noGrp="1" noChangeArrowheads="1"/>
              </p:cNvSpPr>
              <p:nvPr>
                <p:ph idx="1"/>
              </p:nvPr>
            </p:nvSpPr>
            <p:spPr/>
            <p:txBody>
              <a:bodyPr/>
              <a:lstStyle/>
              <a:p>
                <a:r>
                  <a:rPr lang="en-US" dirty="0"/>
                  <a:t>Spread of node set </a:t>
                </a:r>
                <a14:m>
                  <m:oMath xmlns:m="http://schemas.openxmlformats.org/officeDocument/2006/math">
                    <m:r>
                      <a:rPr lang="en-US" i="1" dirty="0" smtClean="0">
                        <a:latin typeface="Cambria Math" panose="02040503050406030204" pitchFamily="18" charset="0"/>
                      </a:rPr>
                      <m:t>𝑆</m:t>
                    </m:r>
                  </m:oMath>
                </a14:m>
                <a:r>
                  <a:rPr lang="en-US" dirty="0"/>
                  <a: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m:t>
                    </m:r>
                  </m:oMath>
                </a14:m>
                <a:endParaRPr lang="en-US" dirty="0"/>
              </a:p>
              <a:p>
                <a:pPr lvl="1"/>
                <a:r>
                  <a:rPr lang="en-US" dirty="0"/>
                  <a:t>An</a:t>
                </a:r>
                <a:r>
                  <a:rPr lang="en-US" dirty="0">
                    <a:solidFill>
                      <a:srgbClr val="0000FF"/>
                    </a:solidFill>
                  </a:rPr>
                  <a:t> expected</a:t>
                </a:r>
                <a:r>
                  <a:rPr lang="en-US" dirty="0"/>
                  <a:t> </a:t>
                </a:r>
                <a:r>
                  <a:rPr lang="en-US" u="sng" dirty="0"/>
                  <a:t>number</a:t>
                </a:r>
                <a:r>
                  <a:rPr lang="en-US" dirty="0"/>
                  <a:t> of activated nodes at the end of the cascade, if set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m:t>
                    </m:r>
                  </m:oMath>
                </a14:m>
                <a:r>
                  <a:rPr lang="en-US" dirty="0"/>
                  <a:t>is the initial active set</a:t>
                </a:r>
              </a:p>
              <a:p>
                <a:endParaRPr lang="en-US" dirty="0"/>
              </a:p>
              <a:p>
                <a:r>
                  <a:rPr lang="en-US" dirty="0"/>
                  <a:t>Problem:</a:t>
                </a:r>
              </a:p>
              <a:p>
                <a:pPr lvl="1"/>
                <a:r>
                  <a:rPr lang="en-US" dirty="0"/>
                  <a:t>Given a parameter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(budget), find a </a:t>
                </a:r>
                <a14:m>
                  <m:oMath xmlns:m="http://schemas.openxmlformats.org/officeDocument/2006/math">
                    <m:r>
                      <a:rPr lang="en-US" i="1" dirty="0" smtClean="0">
                        <a:latin typeface="Cambria Math" panose="02040503050406030204" pitchFamily="18" charset="0"/>
                      </a:rPr>
                      <m:t>𝑘</m:t>
                    </m:r>
                  </m:oMath>
                </a14:m>
                <a:r>
                  <a:rPr lang="en-US" dirty="0"/>
                  <a:t>-node set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m:t>
                    </m:r>
                  </m:oMath>
                </a14:m>
                <a:r>
                  <a:rPr lang="en-US" dirty="0"/>
                  <a:t>to maximize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m:t>
                    </m:r>
                  </m:oMath>
                </a14:m>
                <a:endParaRPr lang="en-US" dirty="0"/>
              </a:p>
              <a:p>
                <a:pPr lvl="1"/>
                <a:r>
                  <a:rPr lang="en-US" dirty="0"/>
                  <a:t>A constrained optimization problem with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m:t>
                    </m:r>
                  </m:oMath>
                </a14:m>
                <a:r>
                  <a:rPr lang="en-US" dirty="0"/>
                  <a:t> as the objective function</a:t>
                </a:r>
              </a:p>
            </p:txBody>
          </p:sp>
        </mc:Choice>
        <mc:Fallback xmlns="">
          <p:sp>
            <p:nvSpPr>
              <p:cNvPr id="130051" name="Rectangle 3"/>
              <p:cNvSpPr>
                <a:spLocks noGrp="1" noRot="1" noChangeAspect="1" noMove="1" noResize="1" noEditPoints="1" noAdjustHandles="1" noChangeArrowheads="1" noChangeShapeType="1" noTextEdit="1"/>
              </p:cNvSpPr>
              <p:nvPr>
                <p:ph idx="1"/>
              </p:nvPr>
            </p:nvSpPr>
            <p:spPr>
              <a:blipFill rotWithShape="0">
                <a:blip r:embed="rId3"/>
                <a:stretch>
                  <a:fillRect l="-1333" t="-1145" r="-815"/>
                </a:stretch>
              </a:blipFill>
            </p:spPr>
            <p:txBody>
              <a:bodyPr/>
              <a:lstStyle/>
              <a:p>
                <a:r>
                  <a:rPr lang="en-US">
                    <a:noFill/>
                  </a:rPr>
                  <a:t> </a:t>
                </a:r>
              </a:p>
            </p:txBody>
          </p:sp>
        </mc:Fallback>
      </mc:AlternateContent>
    </p:spTree>
    <p:extLst>
      <p:ext uri="{BB962C8B-B14F-4D97-AF65-F5344CB8AC3E}">
        <p14:creationId xmlns:p14="http://schemas.microsoft.com/office/powerpoint/2010/main" val="4192516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005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005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00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00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Diffusion</a:t>
            </a:r>
          </a:p>
        </p:txBody>
      </p:sp>
      <p:sp>
        <p:nvSpPr>
          <p:cNvPr id="3" name="Content Placeholder 2"/>
          <p:cNvSpPr>
            <a:spLocks noGrp="1"/>
          </p:cNvSpPr>
          <p:nvPr>
            <p:ph idx="1"/>
          </p:nvPr>
        </p:nvSpPr>
        <p:spPr/>
        <p:txBody>
          <a:bodyPr>
            <a:normAutofit fontScale="92500" lnSpcReduction="10000"/>
          </a:bodyPr>
          <a:lstStyle/>
          <a:p>
            <a:r>
              <a:rPr lang="en-US" dirty="0">
                <a:solidFill>
                  <a:srgbClr val="FF0000"/>
                </a:solidFill>
              </a:rPr>
              <a:t>Information diffusion</a:t>
            </a:r>
            <a:r>
              <a:rPr lang="fa-IR" dirty="0">
                <a:solidFill>
                  <a:srgbClr val="FF0000"/>
                </a:solidFill>
              </a:rPr>
              <a:t>:</a:t>
            </a:r>
            <a:r>
              <a:rPr lang="en-US" dirty="0">
                <a:solidFill>
                  <a:srgbClr val="FF0000"/>
                </a:solidFill>
              </a:rPr>
              <a:t> </a:t>
            </a:r>
            <a:r>
              <a:rPr lang="en-US" dirty="0"/>
              <a:t>process by which a piece of information (knowledge) is spread and reaches individuals through interactions.</a:t>
            </a:r>
          </a:p>
          <a:p>
            <a:endParaRPr lang="en-US" dirty="0"/>
          </a:p>
          <a:p>
            <a:r>
              <a:rPr lang="en-US" dirty="0"/>
              <a:t>Studied in a plethora of sciences. </a:t>
            </a:r>
          </a:p>
          <a:p>
            <a:endParaRPr lang="en-US" dirty="0"/>
          </a:p>
          <a:p>
            <a:r>
              <a:rPr lang="en-US" dirty="0"/>
              <a:t>We discuss methods from</a:t>
            </a:r>
          </a:p>
          <a:p>
            <a:pPr lvl="1"/>
            <a:r>
              <a:rPr lang="en-US" dirty="0"/>
              <a:t>Sociology, epidemiology, and ethnography</a:t>
            </a:r>
          </a:p>
          <a:p>
            <a:pPr lvl="1"/>
            <a:r>
              <a:rPr lang="en-US" dirty="0"/>
              <a:t>All are useful for social media mining. </a:t>
            </a:r>
          </a:p>
          <a:p>
            <a:endParaRPr lang="en-US" dirty="0"/>
          </a:p>
          <a:p>
            <a:r>
              <a:rPr lang="en-US" dirty="0"/>
              <a:t>We focus on techniques that can model information diffusion.</a:t>
            </a:r>
          </a:p>
          <a:p>
            <a:endParaRPr lang="en-US" dirty="0"/>
          </a:p>
        </p:txBody>
      </p:sp>
    </p:spTree>
    <p:extLst>
      <p:ext uri="{BB962C8B-B14F-4D97-AF65-F5344CB8AC3E}">
        <p14:creationId xmlns:p14="http://schemas.microsoft.com/office/powerpoint/2010/main" val="4159454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a:t>f(S): Properties</a:t>
            </a:r>
          </a:p>
        </p:txBody>
      </p:sp>
      <mc:AlternateContent xmlns:mc="http://schemas.openxmlformats.org/markup-compatibility/2006" xmlns:a14="http://schemas.microsoft.com/office/drawing/2010/main">
        <mc:Choice Requires="a14">
          <p:sp>
            <p:nvSpPr>
              <p:cNvPr id="130051" name="Rectangle 3"/>
              <p:cNvSpPr>
                <a:spLocks noGrp="1" noChangeArrowheads="1"/>
              </p:cNvSpPr>
              <p:nvPr>
                <p:ph idx="1"/>
              </p:nvPr>
            </p:nvSpPr>
            <p:spPr/>
            <p:txBody>
              <a:bodyPr/>
              <a:lstStyle/>
              <a:p>
                <a:pPr marL="514350" indent="-514350">
                  <a:buFont typeface="+mj-lt"/>
                  <a:buAutoNum type="arabicPeriod"/>
                </a:pPr>
                <a:r>
                  <a:rPr lang="en-US" b="1" dirty="0">
                    <a:solidFill>
                      <a:srgbClr val="1923F3"/>
                    </a:solidFill>
                  </a:rPr>
                  <a:t>Non-negative</a:t>
                </a:r>
                <a:r>
                  <a:rPr lang="en-US" dirty="0"/>
                  <a:t> (obviously)</a:t>
                </a:r>
              </a:p>
              <a:p>
                <a:pPr marL="514350" indent="-514350">
                  <a:buFont typeface="+mj-lt"/>
                  <a:buAutoNum type="arabicPeriod"/>
                </a:pPr>
                <a:endParaRPr lang="en-US" dirty="0"/>
              </a:p>
              <a:p>
                <a:pPr marL="514350" indent="-514350">
                  <a:buFont typeface="+mj-lt"/>
                  <a:buAutoNum type="arabicPeriod"/>
                </a:pPr>
                <a:r>
                  <a:rPr lang="en-US" b="1" dirty="0">
                    <a:solidFill>
                      <a:srgbClr val="1923F3"/>
                    </a:solidFill>
                  </a:rPr>
                  <a:t>Monotone</a:t>
                </a:r>
                <a:r>
                  <a:rPr lang="en-US" dirty="0"/>
                  <a:t> </a:t>
                </a:r>
              </a:p>
              <a:p>
                <a:pPr marL="514350" indent="-514350">
                  <a:buFont typeface="+mj-lt"/>
                  <a:buAutoNum type="arabicPeriod"/>
                </a:pPr>
                <a:endParaRPr lang="en-US" dirty="0"/>
              </a:p>
              <a:p>
                <a:pPr marL="514350" indent="-514350">
                  <a:buFont typeface="+mj-lt"/>
                  <a:buAutoNum type="arabicPeriod"/>
                </a:pPr>
                <a:r>
                  <a:rPr lang="en-US" b="1" dirty="0">
                    <a:solidFill>
                      <a:srgbClr val="1923F3"/>
                    </a:solidFill>
                  </a:rPr>
                  <a:t>Submodular</a:t>
                </a:r>
                <a:endParaRPr lang="en-US" dirty="0"/>
              </a:p>
              <a:p>
                <a:pPr lvl="1"/>
                <a:r>
                  <a:rPr lang="en-US" dirty="0"/>
                  <a:t>Let </a:t>
                </a:r>
                <a14:m>
                  <m:oMath xmlns:m="http://schemas.openxmlformats.org/officeDocument/2006/math">
                    <m:r>
                      <a:rPr lang="en-US" i="1" dirty="0">
                        <a:latin typeface="Cambria Math" panose="02040503050406030204" pitchFamily="18" charset="0"/>
                      </a:rPr>
                      <m:t>𝑁</m:t>
                    </m:r>
                    <m:r>
                      <a:rPr lang="en-US" i="1" dirty="0">
                        <a:latin typeface="Cambria Math" panose="02040503050406030204" pitchFamily="18" charset="0"/>
                      </a:rPr>
                      <m:t> </m:t>
                    </m:r>
                  </m:oMath>
                </a14:m>
                <a:r>
                  <a:rPr lang="en-US" dirty="0"/>
                  <a:t>be a finite set</a:t>
                </a:r>
              </a:p>
              <a:p>
                <a:pPr lvl="1"/>
                <a:r>
                  <a:rPr lang="en-US" dirty="0"/>
                  <a:t>A set function is  submodular if and only if </a:t>
                </a:r>
              </a:p>
              <a:p>
                <a:pPr lvl="1"/>
                <a:endParaRPr lang="en-US" dirty="0"/>
              </a:p>
              <a:p>
                <a:pPr lvl="1"/>
                <a:endParaRPr lang="en-US" dirty="0"/>
              </a:p>
            </p:txBody>
          </p:sp>
        </mc:Choice>
        <mc:Fallback xmlns="">
          <p:sp>
            <p:nvSpPr>
              <p:cNvPr id="130051" name="Rectangle 3"/>
              <p:cNvSpPr>
                <a:spLocks noGrp="1" noRot="1" noChangeAspect="1" noMove="1" noResize="1" noEditPoints="1" noAdjustHandles="1" noChangeArrowheads="1" noChangeShapeType="1" noTextEdit="1"/>
              </p:cNvSpPr>
              <p:nvPr>
                <p:ph idx="1"/>
              </p:nvPr>
            </p:nvSpPr>
            <p:spPr>
              <a:blipFill rotWithShape="0">
                <a:blip r:embed="rId4"/>
                <a:stretch>
                  <a:fillRect l="-1852" t="-2291"/>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3005994356"/>
              </p:ext>
            </p:extLst>
          </p:nvPr>
        </p:nvGraphicFramePr>
        <p:xfrm>
          <a:off x="3398044" y="2582228"/>
          <a:ext cx="2514600" cy="512762"/>
        </p:xfrm>
        <a:graphic>
          <a:graphicData uri="http://schemas.openxmlformats.org/presentationml/2006/ole">
            <mc:AlternateContent xmlns:mc="http://schemas.openxmlformats.org/markup-compatibility/2006">
              <mc:Choice xmlns:v="urn:schemas-microsoft-com:vml" Requires="v">
                <p:oleObj spid="_x0000_s4164" name="Equation" r:id="rId5" imgW="1028254" imgH="203112" progId="">
                  <p:embed/>
                </p:oleObj>
              </mc:Choice>
              <mc:Fallback>
                <p:oleObj name="Equation" r:id="rId5" imgW="1028254" imgH="20311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8044" y="2582228"/>
                        <a:ext cx="2514600"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Grp="1" noChangeAspect="1"/>
          </p:cNvGraphicFramePr>
          <p:nvPr>
            <p:extLst>
              <p:ext uri="{D42A27DB-BD31-4B8C-83A1-F6EECF244321}">
                <p14:modId xmlns:p14="http://schemas.microsoft.com/office/powerpoint/2010/main" val="2195658681"/>
              </p:ext>
            </p:extLst>
          </p:nvPr>
        </p:nvGraphicFramePr>
        <p:xfrm>
          <a:off x="4000500" y="4806950"/>
          <a:ext cx="1309688" cy="400050"/>
        </p:xfrm>
        <a:graphic>
          <a:graphicData uri="http://schemas.openxmlformats.org/presentationml/2006/ole">
            <mc:AlternateContent xmlns:mc="http://schemas.openxmlformats.org/markup-compatibility/2006">
              <mc:Choice xmlns:v="urn:schemas-microsoft-com:vml" Requires="v">
                <p:oleObj spid="_x0000_s4165" name="Equation" r:id="rId7" imgW="749300" imgH="228600" progId="">
                  <p:embed/>
                </p:oleObj>
              </mc:Choice>
              <mc:Fallback>
                <p:oleObj name="Equation" r:id="rId7" imgW="749300" imgH="228600" progId="">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500" y="4806950"/>
                        <a:ext cx="1309688"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646449631"/>
              </p:ext>
            </p:extLst>
          </p:nvPr>
        </p:nvGraphicFramePr>
        <p:xfrm>
          <a:off x="2895600" y="5321300"/>
          <a:ext cx="4110037" cy="850900"/>
        </p:xfrm>
        <a:graphic>
          <a:graphicData uri="http://schemas.openxmlformats.org/presentationml/2006/ole">
            <mc:AlternateContent xmlns:mc="http://schemas.openxmlformats.org/markup-compatibility/2006">
              <mc:Choice xmlns:v="urn:schemas-microsoft-com:vml" Requires="v">
                <p:oleObj spid="_x0000_s4166" name="Equation" r:id="rId9" imgW="2159000" imgH="431800" progId="">
                  <p:embed/>
                </p:oleObj>
              </mc:Choice>
              <mc:Fallback>
                <p:oleObj name="Equation" r:id="rId9" imgW="2159000" imgH="4318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5600" y="5321300"/>
                        <a:ext cx="4110037"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41519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0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05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005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0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Regarding this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10600" cy="5318760"/>
              </a:xfrm>
            </p:spPr>
            <p:txBody>
              <a:bodyPr>
                <a:normAutofit fontScale="85000" lnSpcReduction="10000"/>
              </a:bodyPr>
              <a:lstStyle/>
              <a:p>
                <a:r>
                  <a:rPr lang="en-US" b="1" dirty="0">
                    <a:solidFill>
                      <a:srgbClr val="FF0000"/>
                    </a:solidFill>
                  </a:rPr>
                  <a:t>Bad News</a:t>
                </a:r>
              </a:p>
              <a:p>
                <a:pPr lvl="1">
                  <a:spcBef>
                    <a:spcPct val="40000"/>
                  </a:spcBef>
                </a:pPr>
                <a:r>
                  <a:rPr lang="en-US" dirty="0"/>
                  <a:t>Consider a non-negative, monotone, submodular function </a:t>
                </a:r>
                <a14:m>
                  <m:oMath xmlns:m="http://schemas.openxmlformats.org/officeDocument/2006/math">
                    <m:r>
                      <a:rPr lang="en-US" i="1" dirty="0" smtClean="0">
                        <a:latin typeface="Cambria Math" panose="02040503050406030204" pitchFamily="18" charset="0"/>
                      </a:rPr>
                      <m:t>𝑓</m:t>
                    </m:r>
                  </m:oMath>
                </a14:m>
                <a:endParaRPr lang="en-US" dirty="0"/>
              </a:p>
              <a:p>
                <a:pPr lvl="1">
                  <a:spcBef>
                    <a:spcPct val="40000"/>
                  </a:spcBef>
                </a:pPr>
                <a:r>
                  <a:rPr lang="en-US" dirty="0"/>
                  <a:t>Finding a </a:t>
                </a:r>
                <a14:m>
                  <m:oMath xmlns:m="http://schemas.openxmlformats.org/officeDocument/2006/math">
                    <m:r>
                      <a:rPr lang="en-US" i="1" dirty="0" smtClean="0">
                        <a:latin typeface="Cambria Math" panose="02040503050406030204" pitchFamily="18" charset="0"/>
                      </a:rPr>
                      <m:t>𝑘</m:t>
                    </m:r>
                  </m:oMath>
                </a14:m>
                <a:r>
                  <a:rPr lang="en-US" dirty="0"/>
                  <a:t>-element set </a:t>
                </a:r>
                <a14:m>
                  <m:oMath xmlns:m="http://schemas.openxmlformats.org/officeDocument/2006/math">
                    <m:r>
                      <a:rPr lang="en-US" i="1" dirty="0" smtClean="0">
                        <a:latin typeface="Cambria Math" panose="02040503050406030204" pitchFamily="18" charset="0"/>
                      </a:rPr>
                      <m:t>𝑆</m:t>
                    </m:r>
                  </m:oMath>
                </a14:m>
                <a:r>
                  <a:rPr lang="en-US" dirty="0"/>
                  <a:t> for which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m:t>
                    </m:r>
                  </m:oMath>
                </a14:m>
                <a:r>
                  <a:rPr lang="en-US" dirty="0"/>
                  <a:t>is maximized is </a:t>
                </a:r>
                <a:r>
                  <a:rPr lang="en-US" b="1" dirty="0"/>
                  <a:t>NP-hard</a:t>
                </a:r>
              </a:p>
              <a:p>
                <a:pPr lvl="2">
                  <a:spcBef>
                    <a:spcPct val="40000"/>
                  </a:spcBef>
                </a:pPr>
                <a:r>
                  <a:rPr lang="en-US" dirty="0"/>
                  <a:t>It is NP-hard to determine the optimum initial set for cascade maximization</a:t>
                </a:r>
              </a:p>
              <a:p>
                <a:pPr>
                  <a:spcBef>
                    <a:spcPct val="40000"/>
                  </a:spcBef>
                </a:pPr>
                <a:r>
                  <a:rPr lang="en-US" b="1" dirty="0">
                    <a:solidFill>
                      <a:srgbClr val="1923F3"/>
                    </a:solidFill>
                  </a:rPr>
                  <a:t>Good News</a:t>
                </a:r>
              </a:p>
              <a:p>
                <a:pPr lvl="1"/>
                <a:r>
                  <a:rPr lang="en-US" dirty="0"/>
                  <a:t>We can use a greedy algorithm </a:t>
                </a:r>
              </a:p>
              <a:p>
                <a:pPr lvl="2"/>
                <a:r>
                  <a:rPr lang="en-US" dirty="0"/>
                  <a:t>Start with an empty set </a:t>
                </a:r>
                <a14:m>
                  <m:oMath xmlns:m="http://schemas.openxmlformats.org/officeDocument/2006/math">
                    <m:r>
                      <a:rPr lang="en-US" i="1" dirty="0" smtClean="0">
                        <a:latin typeface="Cambria Math" panose="02040503050406030204" pitchFamily="18" charset="0"/>
                      </a:rPr>
                      <m:t>𝑆</m:t>
                    </m:r>
                  </m:oMath>
                </a14:m>
                <a:endParaRPr lang="en-US" dirty="0"/>
              </a:p>
              <a:p>
                <a:pPr lvl="2"/>
                <a:r>
                  <a:rPr lang="en-US" dirty="0"/>
                  <a:t>For </a:t>
                </a:r>
                <a14:m>
                  <m:oMath xmlns:m="http://schemas.openxmlformats.org/officeDocument/2006/math">
                    <m:r>
                      <a:rPr lang="en-US" i="1" dirty="0" smtClean="0">
                        <a:latin typeface="Cambria Math" panose="02040503050406030204" pitchFamily="18" charset="0"/>
                      </a:rPr>
                      <m:t>𝑘</m:t>
                    </m:r>
                  </m:oMath>
                </a14:m>
                <a:r>
                  <a:rPr lang="en-US" dirty="0"/>
                  <a:t> iterations:</a:t>
                </a:r>
              </a:p>
              <a:p>
                <a:pPr lvl="3">
                  <a:buFont typeface="Wingdings" pitchFamily="2" charset="2"/>
                  <a:buNone/>
                </a:pPr>
                <a:r>
                  <a:rPr lang="en-US" dirty="0"/>
                  <a:t>	Add node </a:t>
                </a:r>
                <a14:m>
                  <m:oMath xmlns:m="http://schemas.openxmlformats.org/officeDocument/2006/math">
                    <m:r>
                      <a:rPr lang="en-US" i="1" dirty="0" smtClean="0">
                        <a:latin typeface="Cambria Math" panose="02040503050406030204" pitchFamily="18" charset="0"/>
                      </a:rPr>
                      <m:t>𝑣</m:t>
                    </m:r>
                  </m:oMath>
                </a14:m>
                <a:r>
                  <a:rPr lang="en-US" dirty="0"/>
                  <a:t> to </a:t>
                </a:r>
                <a14:m>
                  <m:oMath xmlns:m="http://schemas.openxmlformats.org/officeDocument/2006/math">
                    <m:r>
                      <a:rPr lang="en-US" i="1" dirty="0" smtClean="0">
                        <a:latin typeface="Cambria Math" panose="02040503050406030204" pitchFamily="18" charset="0"/>
                      </a:rPr>
                      <m:t>𝑆</m:t>
                    </m:r>
                  </m:oMath>
                </a14:m>
                <a:r>
                  <a:rPr lang="en-US" dirty="0"/>
                  <a:t> that maximizes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b="0" i="1" dirty="0" smtClean="0">
                        <a:latin typeface="Cambria Math" panose="02040503050406030204" pitchFamily="18" charset="0"/>
                      </a:rPr>
                      <m:t>}</m:t>
                    </m:r>
                    <m:r>
                      <a:rPr lang="en-US" i="1" dirty="0" smtClean="0">
                        <a:latin typeface="Cambria Math" panose="02040503050406030204" pitchFamily="18" charset="0"/>
                      </a:rPr>
                      <m:t>) −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m:t>
                    </m:r>
                  </m:oMath>
                </a14:m>
                <a:endParaRPr lang="en-US" i="1" dirty="0"/>
              </a:p>
              <a:p>
                <a:pPr lvl="1"/>
                <a:endParaRPr lang="en-US" dirty="0"/>
              </a:p>
              <a:p>
                <a:pPr lvl="1"/>
                <a:r>
                  <a:rPr lang="en-US" dirty="0"/>
                  <a:t>How good (or bad) it is? (</a:t>
                </a:r>
                <a:r>
                  <a:rPr lang="en-US" sz="1900" dirty="0"/>
                  <a:t>Kempe et al., before that </a:t>
                </a:r>
                <a:r>
                  <a:rPr lang="en-US" sz="1900" dirty="0" err="1"/>
                  <a:t>Nemhauser</a:t>
                </a:r>
                <a:r>
                  <a:rPr lang="en-US" sz="1900" dirty="0"/>
                  <a:t> et al.</a:t>
                </a:r>
                <a:r>
                  <a:rPr lang="en-US" dirty="0"/>
                  <a:t>)</a:t>
                </a:r>
              </a:p>
              <a:p>
                <a:pPr lvl="2"/>
                <a:r>
                  <a:rPr lang="en-US" b="1" dirty="0"/>
                  <a:t>Theorem</a:t>
                </a:r>
                <a:r>
                  <a:rPr lang="en-US" dirty="0"/>
                  <a:t>: the greedy algorithm provides a </a:t>
                </a:r>
                <a14:m>
                  <m:oMath xmlns:m="http://schemas.openxmlformats.org/officeDocument/2006/math">
                    <m:r>
                      <a:rPr lang="en-US" i="1" dirty="0" smtClean="0">
                        <a:latin typeface="Cambria Math" panose="02040503050406030204" pitchFamily="18" charset="0"/>
                      </a:rPr>
                      <m:t>(1 – 1/</m:t>
                    </m:r>
                    <m:r>
                      <a:rPr lang="en-US" i="1" dirty="0" smtClean="0">
                        <a:latin typeface="Cambria Math" panose="02040503050406030204" pitchFamily="18" charset="0"/>
                      </a:rPr>
                      <m:t>𝑒</m:t>
                    </m:r>
                    <m:r>
                      <a:rPr lang="en-US" i="1" dirty="0" smtClean="0">
                        <a:latin typeface="Cambria Math" panose="02040503050406030204" pitchFamily="18" charset="0"/>
                      </a:rPr>
                      <m:t>) </m:t>
                    </m:r>
                  </m:oMath>
                </a14:m>
                <a:r>
                  <a:rPr lang="en-US" dirty="0"/>
                  <a:t>approximation.</a:t>
                </a:r>
              </a:p>
              <a:p>
                <a:pPr lvl="2"/>
                <a:r>
                  <a:rPr lang="en-US" dirty="0"/>
                  <a:t>The resulting set </a:t>
                </a:r>
                <a14:m>
                  <m:oMath xmlns:m="http://schemas.openxmlformats.org/officeDocument/2006/math">
                    <m:r>
                      <a:rPr lang="en-US" i="1" dirty="0" smtClean="0">
                        <a:latin typeface="Cambria Math" panose="02040503050406030204" pitchFamily="18" charset="0"/>
                      </a:rPr>
                      <m:t>𝑆</m:t>
                    </m:r>
                  </m:oMath>
                </a14:m>
                <a:r>
                  <a:rPr lang="en-US" dirty="0"/>
                  <a:t> activates </a:t>
                </a:r>
                <a:r>
                  <a:rPr lang="en-US" b="1" dirty="0"/>
                  <a:t>at least </a:t>
                </a:r>
                <a14:m>
                  <m:oMath xmlns:m="http://schemas.openxmlformats.org/officeDocument/2006/math">
                    <m:r>
                      <a:rPr lang="en-US" i="1" dirty="0" smtClean="0">
                        <a:latin typeface="Cambria Math" panose="02040503050406030204" pitchFamily="18" charset="0"/>
                      </a:rPr>
                      <m:t>(1− 1/</m:t>
                    </m:r>
                    <m:r>
                      <a:rPr lang="en-US" i="1" dirty="0" smtClean="0">
                        <a:latin typeface="Cambria Math" panose="02040503050406030204" pitchFamily="18" charset="0"/>
                      </a:rPr>
                      <m:t>𝑒</m:t>
                    </m:r>
                    <m:r>
                      <a:rPr lang="en-US" i="1" dirty="0" smtClean="0">
                        <a:latin typeface="Cambria Math" panose="02040503050406030204" pitchFamily="18" charset="0"/>
                      </a:rPr>
                      <m:t>) ≈ 63% </m:t>
                    </m:r>
                  </m:oMath>
                </a14:m>
                <a:r>
                  <a:rPr lang="en-US" dirty="0"/>
                  <a:t>of the number of nodes that any size-</a:t>
                </a:r>
                <a14:m>
                  <m:oMath xmlns:m="http://schemas.openxmlformats.org/officeDocument/2006/math">
                    <m:r>
                      <a:rPr lang="en-US" i="1" dirty="0" smtClean="0">
                        <a:latin typeface="Cambria Math" panose="02040503050406030204" pitchFamily="18" charset="0"/>
                      </a:rPr>
                      <m:t>𝑘</m:t>
                    </m:r>
                  </m:oMath>
                </a14:m>
                <a:r>
                  <a:rPr lang="en-US" dirty="0"/>
                  <a:t> set </a:t>
                </a:r>
                <a14:m>
                  <m:oMath xmlns:m="http://schemas.openxmlformats.org/officeDocument/2006/math">
                    <m:r>
                      <a:rPr lang="en-US" i="1" dirty="0" smtClean="0">
                        <a:latin typeface="Cambria Math" panose="02040503050406030204" pitchFamily="18" charset="0"/>
                      </a:rPr>
                      <m:t>𝑆</m:t>
                    </m:r>
                  </m:oMath>
                </a14:m>
                <a:r>
                  <a:rPr lang="en-US" dirty="0"/>
                  <a:t> could activate.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5318760"/>
              </a:xfrm>
              <a:blipFill>
                <a:blip r:embed="rId3"/>
                <a:stretch>
                  <a:fillRect l="-920" t="-1604" r="-425"/>
                </a:stretch>
              </a:blipFill>
            </p:spPr>
            <p:txBody>
              <a:bodyPr/>
              <a:lstStyle/>
              <a:p>
                <a:r>
                  <a:rPr lang="en-US">
                    <a:noFill/>
                  </a:rPr>
                  <a:t> </a:t>
                </a:r>
              </a:p>
            </p:txBody>
          </p:sp>
        </mc:Fallback>
      </mc:AlternateContent>
    </p:spTree>
    <p:extLst>
      <p:ext uri="{BB962C8B-B14F-4D97-AF65-F5344CB8AC3E}">
        <p14:creationId xmlns:p14="http://schemas.microsoft.com/office/powerpoint/2010/main" val="940290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Algorithm</a:t>
            </a:r>
          </a:p>
        </p:txBody>
      </p:sp>
      <p:pic>
        <p:nvPicPr>
          <p:cNvPr id="9" name="Picture 8"/>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08570" y="1447800"/>
            <a:ext cx="8726859" cy="3792761"/>
          </a:xfrm>
          <a:prstGeom prst="rect">
            <a:avLst/>
          </a:prstGeom>
        </p:spPr>
      </p:pic>
    </p:spTree>
    <p:extLst>
      <p:ext uri="{BB962C8B-B14F-4D97-AF65-F5344CB8AC3E}">
        <p14:creationId xmlns:p14="http://schemas.microsoft.com/office/powerpoint/2010/main" val="2791122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By limiting the number of out-links</a:t>
                </a:r>
              </a:p>
              <a:p>
                <a:pPr lvl="1"/>
                <a:r>
                  <a:rPr lang="en-US" dirty="0"/>
                  <a:t>Disconnected nodes don’t get to activate anyone</a:t>
                </a:r>
              </a:p>
              <a:p>
                <a:pPr lvl="1"/>
                <a:endParaRPr lang="en-US" dirty="0"/>
              </a:p>
              <a:p>
                <a:r>
                  <a:rPr lang="en-US" dirty="0"/>
                  <a:t>By limiting the number of in-links</a:t>
                </a:r>
              </a:p>
              <a:p>
                <a:pPr lvl="1"/>
                <a:r>
                  <a:rPr lang="en-US" dirty="0"/>
                  <a:t>Reducing the chance of getting activated by others</a:t>
                </a:r>
              </a:p>
              <a:p>
                <a:pPr lvl="1"/>
                <a:endParaRPr lang="en-US" dirty="0"/>
              </a:p>
              <a:p>
                <a:r>
                  <a:rPr lang="en-US" dirty="0"/>
                  <a:t>By decreasing the activation probability </a:t>
                </a:r>
                <a14:m>
                  <m:oMath xmlns:m="http://schemas.openxmlformats.org/officeDocument/2006/math">
                    <m:r>
                      <a:rPr lang="en-US" i="1" dirty="0">
                        <a:latin typeface="Cambria Math" panose="02040503050406030204" pitchFamily="18" charset="0"/>
                      </a:rPr>
                      <m:t>𝑝</m:t>
                    </m:r>
                    <m:r>
                      <a:rPr lang="en-US" i="1" baseline="-25000" dirty="0" err="1">
                        <a:latin typeface="Cambria Math" panose="02040503050406030204" pitchFamily="18" charset="0"/>
                      </a:rPr>
                      <m:t>𝑣𝑤</m:t>
                    </m:r>
                  </m:oMath>
                </a14:m>
                <a:r>
                  <a:rPr lang="en-US" dirty="0"/>
                  <a:t> </a:t>
                </a:r>
              </a:p>
              <a:p>
                <a:pPr lvl="1"/>
                <a:r>
                  <a:rPr lang="en-US" dirty="0"/>
                  <a:t>Reducing the chance of activating others.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a:stretch>
              </a:blipFill>
            </p:spPr>
            <p:txBody>
              <a:bodyPr/>
              <a:lstStyle/>
              <a:p>
                <a:r>
                  <a:rPr lang="en-US">
                    <a:noFill/>
                  </a:rPr>
                  <a:t> </a:t>
                </a:r>
              </a:p>
            </p:txBody>
          </p:sp>
        </mc:Fallback>
      </mc:AlternateContent>
    </p:spTree>
    <p:extLst>
      <p:ext uri="{BB962C8B-B14F-4D97-AF65-F5344CB8AC3E}">
        <p14:creationId xmlns:p14="http://schemas.microsoft.com/office/powerpoint/2010/main" val="3000010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a:xfrm>
            <a:off x="1981200" y="3886200"/>
            <a:ext cx="6400800" cy="2438400"/>
          </a:xfrm>
        </p:spPr>
        <p:txBody>
          <a:bodyPr/>
          <a:lstStyle/>
          <a:p>
            <a:r>
              <a:rPr lang="en-US" dirty="0"/>
              <a:t>The network is </a:t>
            </a:r>
            <a:r>
              <a:rPr lang="en-US" u="sng" dirty="0"/>
              <a:t>not observable </a:t>
            </a:r>
          </a:p>
          <a:p>
            <a:r>
              <a:rPr lang="en-US" dirty="0"/>
              <a:t>Only public information is observable</a:t>
            </a:r>
          </a:p>
        </p:txBody>
      </p:sp>
      <p:sp>
        <p:nvSpPr>
          <p:cNvPr id="3" name="Title 2"/>
          <p:cNvSpPr>
            <a:spLocks noGrp="1"/>
          </p:cNvSpPr>
          <p:nvPr>
            <p:ph type="title"/>
          </p:nvPr>
        </p:nvSpPr>
        <p:spPr/>
        <p:txBody>
          <a:bodyPr/>
          <a:lstStyle/>
          <a:p>
            <a:r>
              <a:rPr lang="en-US" dirty="0"/>
              <a:t>Diffusion of Innovations</a:t>
            </a:r>
          </a:p>
        </p:txBody>
      </p:sp>
    </p:spTree>
    <p:extLst>
      <p:ext uri="{BB962C8B-B14F-4D97-AF65-F5344CB8AC3E}">
        <p14:creationId xmlns:p14="http://schemas.microsoft.com/office/powerpoint/2010/main" val="3306545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Diffusion of Innovation</a:t>
            </a:r>
          </a:p>
        </p:txBody>
      </p:sp>
      <p:sp>
        <p:nvSpPr>
          <p:cNvPr id="5" name="Content Placeholder 4"/>
          <p:cNvSpPr>
            <a:spLocks noGrp="1"/>
          </p:cNvSpPr>
          <p:nvPr>
            <p:ph idx="1"/>
          </p:nvPr>
        </p:nvSpPr>
        <p:spPr/>
        <p:txBody>
          <a:bodyPr/>
          <a:lstStyle/>
          <a:p>
            <a:r>
              <a:rPr lang="en-US" dirty="0"/>
              <a:t>An innovation is “</a:t>
            </a:r>
            <a:r>
              <a:rPr lang="en-US" i="1" dirty="0"/>
              <a:t>an idea, practice, or object that is perceived as new by an individual or other unit of adoption</a:t>
            </a:r>
            <a:r>
              <a:rPr lang="en-US" dirty="0"/>
              <a:t>”</a:t>
            </a:r>
          </a:p>
          <a:p>
            <a:endParaRPr lang="en-US" dirty="0"/>
          </a:p>
          <a:p>
            <a:r>
              <a:rPr lang="en-US" dirty="0"/>
              <a:t>The theory of diffusion of innovations aims to answer </a:t>
            </a:r>
            <a:r>
              <a:rPr lang="en-US" b="1" dirty="0"/>
              <a:t>why</a:t>
            </a:r>
            <a:r>
              <a:rPr lang="en-US" dirty="0"/>
              <a:t> and </a:t>
            </a:r>
            <a:r>
              <a:rPr lang="en-US" b="1" dirty="0"/>
              <a:t>how</a:t>
            </a:r>
            <a:r>
              <a:rPr lang="en-US" dirty="0"/>
              <a:t> innovations spread. </a:t>
            </a:r>
          </a:p>
          <a:p>
            <a:endParaRPr lang="en-US" dirty="0"/>
          </a:p>
          <a:p>
            <a:r>
              <a:rPr lang="en-US" dirty="0"/>
              <a:t>It also describes the </a:t>
            </a:r>
            <a:r>
              <a:rPr lang="en-US" b="1" dirty="0"/>
              <a:t>reasons</a:t>
            </a:r>
            <a:r>
              <a:rPr lang="en-US" dirty="0"/>
              <a:t> behind the diffusion process, individuals involved, as well as the rate at which ideas spread.</a:t>
            </a:r>
          </a:p>
        </p:txBody>
      </p:sp>
    </p:spTree>
    <p:extLst>
      <p:ext uri="{BB962C8B-B14F-4D97-AF65-F5344CB8AC3E}">
        <p14:creationId xmlns:p14="http://schemas.microsoft.com/office/powerpoint/2010/main" val="2443385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Innovation Characteristics</a:t>
            </a:r>
          </a:p>
        </p:txBody>
      </p:sp>
      <p:sp>
        <p:nvSpPr>
          <p:cNvPr id="4" name="Content Placeholder 3"/>
          <p:cNvSpPr>
            <a:spLocks noGrp="1"/>
          </p:cNvSpPr>
          <p:nvPr>
            <p:ph idx="1"/>
          </p:nvPr>
        </p:nvSpPr>
        <p:spPr>
          <a:xfrm>
            <a:off x="457200" y="1066800"/>
            <a:ext cx="8610600" cy="5318760"/>
          </a:xfrm>
        </p:spPr>
        <p:txBody>
          <a:bodyPr>
            <a:normAutofit fontScale="77500" lnSpcReduction="20000"/>
          </a:bodyPr>
          <a:lstStyle/>
          <a:p>
            <a:pPr marL="0" indent="0">
              <a:buNone/>
            </a:pPr>
            <a:r>
              <a:rPr lang="en-US" dirty="0"/>
              <a:t>For an innovation to be adopted, the individuals adopting it (adopters) and the innovation must have certain qualities</a:t>
            </a:r>
          </a:p>
          <a:p>
            <a:pPr marL="0" indent="0">
              <a:buNone/>
            </a:pPr>
            <a:endParaRPr lang="en-US" dirty="0"/>
          </a:p>
          <a:p>
            <a:pPr marL="0" indent="0">
              <a:buNone/>
            </a:pPr>
            <a:r>
              <a:rPr lang="en-US" dirty="0"/>
              <a:t>Innovations must:</a:t>
            </a:r>
          </a:p>
          <a:p>
            <a:pPr marL="0" indent="0">
              <a:buNone/>
            </a:pPr>
            <a:endParaRPr lang="en-US" dirty="0"/>
          </a:p>
          <a:p>
            <a:r>
              <a:rPr lang="en-US" b="1" dirty="0">
                <a:solidFill>
                  <a:srgbClr val="1923F3"/>
                </a:solidFill>
              </a:rPr>
              <a:t>Be Observable</a:t>
            </a:r>
            <a:r>
              <a:rPr lang="en-US" dirty="0"/>
              <a:t>, </a:t>
            </a:r>
          </a:p>
          <a:p>
            <a:pPr lvl="2"/>
            <a:r>
              <a:rPr lang="en-US" dirty="0"/>
              <a:t>The degree to which  the results of an innovation are visible to potential  adopters</a:t>
            </a:r>
          </a:p>
          <a:p>
            <a:r>
              <a:rPr lang="en-US" b="1" dirty="0">
                <a:solidFill>
                  <a:srgbClr val="1923F3"/>
                </a:solidFill>
              </a:rPr>
              <a:t>Have Relative Advantage</a:t>
            </a:r>
          </a:p>
          <a:p>
            <a:pPr lvl="2"/>
            <a:r>
              <a:rPr lang="en-US" dirty="0"/>
              <a:t>The degree to which the innovation is perceived to be superior to current  practice</a:t>
            </a:r>
          </a:p>
          <a:p>
            <a:r>
              <a:rPr lang="en-US" b="1" dirty="0">
                <a:solidFill>
                  <a:srgbClr val="1923F3"/>
                </a:solidFill>
              </a:rPr>
              <a:t>Be Compatible</a:t>
            </a:r>
          </a:p>
          <a:p>
            <a:pPr lvl="2"/>
            <a:r>
              <a:rPr lang="en-US" dirty="0"/>
              <a:t>The degree to which the innovation is perceived to be consistent with socio- cultural values, previous ideas, and/or perceived needs</a:t>
            </a:r>
          </a:p>
          <a:p>
            <a:r>
              <a:rPr lang="en-US" b="1" dirty="0">
                <a:solidFill>
                  <a:srgbClr val="1923F3"/>
                </a:solidFill>
              </a:rPr>
              <a:t>Have </a:t>
            </a:r>
            <a:r>
              <a:rPr lang="en-US" b="1" dirty="0" err="1">
                <a:solidFill>
                  <a:srgbClr val="1923F3"/>
                </a:solidFill>
              </a:rPr>
              <a:t>Trialability</a:t>
            </a:r>
            <a:endParaRPr lang="en-US" b="1" dirty="0">
              <a:solidFill>
                <a:srgbClr val="1923F3"/>
              </a:solidFill>
            </a:endParaRPr>
          </a:p>
          <a:p>
            <a:pPr lvl="2"/>
            <a:r>
              <a:rPr lang="en-US" dirty="0"/>
              <a:t>The degree to which the innovation can be experienced on a limited basis</a:t>
            </a:r>
          </a:p>
          <a:p>
            <a:r>
              <a:rPr lang="en-US" b="1" dirty="0">
                <a:solidFill>
                  <a:srgbClr val="1923F3"/>
                </a:solidFill>
              </a:rPr>
              <a:t>Not be Complex</a:t>
            </a:r>
          </a:p>
          <a:p>
            <a:pPr lvl="2"/>
            <a:r>
              <a:rPr lang="en-US" dirty="0"/>
              <a:t>The degree to which an innovation is difficult to use or understand.</a:t>
            </a:r>
          </a:p>
          <a:p>
            <a:endParaRPr lang="en-US" dirty="0"/>
          </a:p>
        </p:txBody>
      </p:sp>
    </p:spTree>
    <p:extLst>
      <p:ext uri="{BB962C8B-B14F-4D97-AF65-F5344CB8AC3E}">
        <p14:creationId xmlns:p14="http://schemas.microsoft.com/office/powerpoint/2010/main" val="4168231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r>
              <a:rPr lang="en-US" dirty="0"/>
              <a:t>First model was introduced by Gabriel </a:t>
            </a:r>
            <a:r>
              <a:rPr lang="en-US" dirty="0" err="1"/>
              <a:t>Tarde</a:t>
            </a:r>
            <a:r>
              <a:rPr lang="en-US" dirty="0"/>
              <a:t> in the early 20</a:t>
            </a:r>
            <a:r>
              <a:rPr lang="en-US" baseline="30000" dirty="0"/>
              <a:t>th</a:t>
            </a:r>
            <a:r>
              <a:rPr lang="en-US" dirty="0"/>
              <a:t> century</a:t>
            </a:r>
          </a:p>
        </p:txBody>
      </p:sp>
      <p:sp>
        <p:nvSpPr>
          <p:cNvPr id="3" name="Title 2"/>
          <p:cNvSpPr>
            <a:spLocks noGrp="1"/>
          </p:cNvSpPr>
          <p:nvPr>
            <p:ph type="title"/>
          </p:nvPr>
        </p:nvSpPr>
        <p:spPr/>
        <p:txBody>
          <a:bodyPr/>
          <a:lstStyle/>
          <a:p>
            <a:r>
              <a:rPr lang="en-US" dirty="0"/>
              <a:t>Diffusion of Innovations Models</a:t>
            </a:r>
          </a:p>
        </p:txBody>
      </p:sp>
      <p:pic>
        <p:nvPicPr>
          <p:cNvPr id="5122" name="Picture 2" descr="http://media-2.web.britannica.com/eb-media/98/9098-004-6ED04C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200161"/>
            <a:ext cx="1581150" cy="181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56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The Iowa Study of Hybrid Corn Seed</a:t>
            </a:r>
          </a:p>
        </p:txBody>
      </p:sp>
      <p:sp>
        <p:nvSpPr>
          <p:cNvPr id="3" name="Content Placeholder 2"/>
          <p:cNvSpPr>
            <a:spLocks noGrp="1"/>
          </p:cNvSpPr>
          <p:nvPr>
            <p:ph idx="1"/>
          </p:nvPr>
        </p:nvSpPr>
        <p:spPr>
          <a:xfrm>
            <a:off x="228600" y="1066800"/>
            <a:ext cx="8458200" cy="5318760"/>
          </a:xfrm>
        </p:spPr>
        <p:txBody>
          <a:bodyPr/>
          <a:lstStyle/>
          <a:p>
            <a:r>
              <a:rPr lang="en-US" dirty="0"/>
              <a:t>Ryan and Gross studied the adoption of hybrid seed corn by farmers in Iowa	</a:t>
            </a:r>
          </a:p>
          <a:p>
            <a:pPr lvl="1"/>
            <a:r>
              <a:rPr lang="en-US" dirty="0"/>
              <a:t>The hybrid corn was highly resistant to diseases and other catastrophes such as droughts </a:t>
            </a:r>
          </a:p>
          <a:p>
            <a:endParaRPr lang="en-US" dirty="0"/>
          </a:p>
          <a:p>
            <a:r>
              <a:rPr lang="en-US" dirty="0"/>
              <a:t>Despite the fact that the use of new seed could lead to an increase in quality and production, the adoption by Iowa farmers was slow</a:t>
            </a:r>
          </a:p>
          <a:p>
            <a:pPr lvl="1"/>
            <a:r>
              <a:rPr lang="en-US" dirty="0"/>
              <a:t>Farmers did not adopt it due to its high price and its inability to reproduce </a:t>
            </a:r>
          </a:p>
          <a:p>
            <a:pPr lvl="2"/>
            <a:r>
              <a:rPr lang="en-US" dirty="0"/>
              <a:t>i.e., new seeds have to be purchased from the seed provider</a:t>
            </a:r>
          </a:p>
          <a:p>
            <a:endParaRPr lang="en-US" dirty="0"/>
          </a:p>
        </p:txBody>
      </p:sp>
    </p:spTree>
    <p:extLst>
      <p:ext uri="{BB962C8B-B14F-4D97-AF65-F5344CB8AC3E}">
        <p14:creationId xmlns:p14="http://schemas.microsoft.com/office/powerpoint/2010/main" val="2327542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The Iowa Study of Hybrid Corn Seed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fontScale="70000" lnSpcReduction="20000"/>
              </a:bodyPr>
              <a:lstStyle/>
              <a:p>
                <a:pPr marL="0" indent="0">
                  <a:buNone/>
                </a:pPr>
                <a:r>
                  <a:rPr lang="en-US" dirty="0"/>
                  <a:t>Farmers received information through two main channels </a:t>
                </a:r>
              </a:p>
              <a:p>
                <a:r>
                  <a:rPr lang="en-US" b="1" dirty="0">
                    <a:solidFill>
                      <a:srgbClr val="1923F3"/>
                    </a:solidFill>
                  </a:rPr>
                  <a:t>Mass communications</a:t>
                </a:r>
                <a:r>
                  <a:rPr lang="en-US" dirty="0"/>
                  <a:t> from companies selling the seeds (i.e., </a:t>
                </a:r>
                <a:r>
                  <a:rPr lang="en-US" dirty="0">
                    <a:solidFill>
                      <a:srgbClr val="FF0000"/>
                    </a:solidFill>
                  </a:rPr>
                  <a:t>information</a:t>
                </a:r>
                <a:r>
                  <a:rPr lang="en-US" dirty="0"/>
                  <a:t>)</a:t>
                </a:r>
              </a:p>
              <a:p>
                <a:r>
                  <a:rPr lang="en-US" b="1" dirty="0">
                    <a:solidFill>
                      <a:srgbClr val="1923F3"/>
                    </a:solidFill>
                  </a:rPr>
                  <a:t>Interpersonal communications </a:t>
                </a:r>
                <a:r>
                  <a:rPr lang="en-US" dirty="0"/>
                  <a:t>with other farmers. (i.e., </a:t>
                </a:r>
                <a:r>
                  <a:rPr lang="en-US" dirty="0">
                    <a:solidFill>
                      <a:srgbClr val="FF0000"/>
                    </a:solidFill>
                  </a:rPr>
                  <a:t>influence</a:t>
                </a:r>
                <a:r>
                  <a:rPr lang="en-US" dirty="0"/>
                  <a:t>)</a:t>
                </a:r>
              </a:p>
              <a:p>
                <a:endParaRPr lang="en-US" dirty="0"/>
              </a:p>
              <a:p>
                <a:r>
                  <a:rPr lang="en-US" dirty="0"/>
                  <a:t>Adoption depended on a combination of information and influence. </a:t>
                </a:r>
              </a:p>
              <a:p>
                <a:endParaRPr lang="en-US" dirty="0"/>
              </a:p>
              <a:p>
                <a:r>
                  <a:rPr lang="en-US" dirty="0"/>
                  <a:t>The study showed that the adoption rate follows an </a:t>
                </a:r>
                <a14:m>
                  <m:oMath xmlns:m="http://schemas.openxmlformats.org/officeDocument/2006/math">
                    <m:r>
                      <a:rPr lang="en-US" i="1" dirty="0" smtClean="0">
                        <a:latin typeface="Cambria Math" panose="02040503050406030204" pitchFamily="18" charset="0"/>
                      </a:rPr>
                      <m:t>𝑆</m:t>
                    </m:r>
                  </m:oMath>
                </a14:m>
                <a:r>
                  <a:rPr lang="en-US" dirty="0"/>
                  <a:t>-shaped curve and that there are 5 different types of adopters based on the order that they adopt the innovations, namely:</a:t>
                </a:r>
              </a:p>
              <a:p>
                <a:pPr marL="514350" indent="-514350">
                  <a:buAutoNum type="arabicParenR"/>
                </a:pPr>
                <a:endParaRPr lang="en-US" dirty="0"/>
              </a:p>
              <a:p>
                <a:pPr marL="514350" indent="-514350">
                  <a:buAutoNum type="arabicParenR"/>
                </a:pPr>
                <a:r>
                  <a:rPr lang="en-US" b="1" dirty="0"/>
                  <a:t>Innovators </a:t>
                </a:r>
                <a:r>
                  <a:rPr lang="en-US" dirty="0"/>
                  <a:t>(top </a:t>
                </a:r>
                <a:r>
                  <a:rPr lang="en-US" b="1" dirty="0">
                    <a:solidFill>
                      <a:srgbClr val="FF0000"/>
                    </a:solidFill>
                  </a:rPr>
                  <a:t>2.5%</a:t>
                </a:r>
                <a:r>
                  <a:rPr lang="en-US" dirty="0"/>
                  <a:t>)</a:t>
                </a:r>
              </a:p>
              <a:p>
                <a:pPr marL="514350" indent="-514350">
                  <a:buAutoNum type="arabicParenR"/>
                </a:pPr>
                <a:r>
                  <a:rPr lang="en-US" b="1" dirty="0"/>
                  <a:t>Early Adopters </a:t>
                </a:r>
                <a:r>
                  <a:rPr lang="en-US" dirty="0"/>
                  <a:t>(next </a:t>
                </a:r>
                <a:r>
                  <a:rPr lang="en-US" b="1" dirty="0">
                    <a:solidFill>
                      <a:srgbClr val="FF0000"/>
                    </a:solidFill>
                  </a:rPr>
                  <a:t>13.5%</a:t>
                </a:r>
                <a:r>
                  <a:rPr lang="en-US" dirty="0"/>
                  <a:t>)</a:t>
                </a:r>
              </a:p>
              <a:p>
                <a:pPr marL="514350" indent="-514350">
                  <a:buAutoNum type="arabicParenR"/>
                </a:pPr>
                <a:r>
                  <a:rPr lang="en-US" b="1" dirty="0"/>
                  <a:t>Early Majority </a:t>
                </a:r>
                <a:r>
                  <a:rPr lang="en-US" dirty="0"/>
                  <a:t>(next </a:t>
                </a:r>
                <a:r>
                  <a:rPr lang="en-US" b="1" dirty="0">
                    <a:solidFill>
                      <a:srgbClr val="FF0000"/>
                    </a:solidFill>
                  </a:rPr>
                  <a:t>34%</a:t>
                </a:r>
                <a:r>
                  <a:rPr lang="en-US" dirty="0"/>
                  <a:t>) </a:t>
                </a:r>
              </a:p>
              <a:p>
                <a:pPr marL="514350" indent="-514350">
                  <a:buAutoNum type="arabicParenR"/>
                </a:pPr>
                <a:r>
                  <a:rPr lang="en-US" b="1" dirty="0"/>
                  <a:t>Late Majority </a:t>
                </a:r>
                <a:r>
                  <a:rPr lang="en-US" dirty="0"/>
                  <a:t>(next </a:t>
                </a:r>
                <a:r>
                  <a:rPr lang="en-US" b="1" dirty="0">
                    <a:solidFill>
                      <a:srgbClr val="FF0000"/>
                    </a:solidFill>
                  </a:rPr>
                  <a:t>34%</a:t>
                </a:r>
                <a:r>
                  <a:rPr lang="en-US" dirty="0"/>
                  <a:t>)</a:t>
                </a:r>
              </a:p>
              <a:p>
                <a:pPr marL="514350" indent="-514350">
                  <a:buAutoNum type="arabicParenR"/>
                </a:pPr>
                <a:r>
                  <a:rPr lang="en-US" b="1" dirty="0"/>
                  <a:t>Laggards </a:t>
                </a:r>
                <a:r>
                  <a:rPr lang="en-US" dirty="0"/>
                  <a:t>(last</a:t>
                </a:r>
                <a:r>
                  <a:rPr lang="en-US" b="1" dirty="0"/>
                  <a:t> </a:t>
                </a:r>
                <a:r>
                  <a:rPr lang="en-US" b="1" dirty="0">
                    <a:solidFill>
                      <a:srgbClr val="FF0000"/>
                    </a:solidFill>
                  </a:rPr>
                  <a:t>16%</a:t>
                </a:r>
                <a:r>
                  <a:rPr lang="en-US" dirty="0"/>
                  <a:t>)</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2"/>
                <a:stretch>
                  <a:fillRect l="-982" t="-1604"/>
                </a:stretch>
              </a:blipFill>
            </p:spPr>
            <p:txBody>
              <a:bodyPr/>
              <a:lstStyle/>
              <a:p>
                <a:r>
                  <a:rPr lang="en-US">
                    <a:noFill/>
                  </a:rPr>
                  <a:t> </a:t>
                </a:r>
              </a:p>
            </p:txBody>
          </p:sp>
        </mc:Fallback>
      </mc:AlternateContent>
      <p:grpSp>
        <p:nvGrpSpPr>
          <p:cNvPr id="4" name="Group 3"/>
          <p:cNvGrpSpPr/>
          <p:nvPr/>
        </p:nvGrpSpPr>
        <p:grpSpPr>
          <a:xfrm>
            <a:off x="5334000" y="3962400"/>
            <a:ext cx="3057525" cy="2352674"/>
            <a:chOff x="685800" y="1088643"/>
            <a:chExt cx="7705725" cy="5378832"/>
          </a:xfrm>
        </p:grpSpPr>
        <p:pic>
          <p:nvPicPr>
            <p:cNvPr id="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1088643"/>
              <a:ext cx="7705725" cy="5378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908808" y="1250936"/>
              <a:ext cx="3620620" cy="492562"/>
            </a:xfrm>
            <a:prstGeom prst="rect">
              <a:avLst/>
            </a:prstGeom>
          </p:spPr>
          <p:txBody>
            <a:bodyPr wrap="none">
              <a:spAutoFit/>
            </a:bodyPr>
            <a:lstStyle/>
            <a:p>
              <a:r>
                <a:rPr lang="en-US" sz="800" dirty="0">
                  <a:latin typeface="Open Sans" panose="020B0606030504020204" pitchFamily="34" charset="0"/>
                </a:rPr>
                <a:t>Cumulative Adoption Rate</a:t>
              </a:r>
            </a:p>
          </p:txBody>
        </p:sp>
        <p:sp>
          <p:nvSpPr>
            <p:cNvPr id="7" name="Rectangle 6"/>
            <p:cNvSpPr/>
            <p:nvPr/>
          </p:nvSpPr>
          <p:spPr>
            <a:xfrm rot="2871739">
              <a:off x="5024222" y="3945097"/>
              <a:ext cx="1781870" cy="504188"/>
            </a:xfrm>
            <a:prstGeom prst="rect">
              <a:avLst/>
            </a:prstGeom>
          </p:spPr>
          <p:txBody>
            <a:bodyPr wrap="none">
              <a:spAutoFit/>
            </a:bodyPr>
            <a:lstStyle/>
            <a:p>
              <a:r>
                <a:rPr lang="en-US" sz="700" dirty="0">
                  <a:latin typeface="Open Sans" panose="020B0606030504020204" pitchFamily="34" charset="0"/>
                </a:rPr>
                <a:t>Adoption Rate</a:t>
              </a:r>
            </a:p>
          </p:txBody>
        </p:sp>
        <p:sp>
          <p:nvSpPr>
            <p:cNvPr id="8" name="Rectangle 7"/>
            <p:cNvSpPr/>
            <p:nvPr/>
          </p:nvSpPr>
          <p:spPr>
            <a:xfrm>
              <a:off x="6872155" y="5474043"/>
              <a:ext cx="1281479" cy="598109"/>
            </a:xfrm>
            <a:prstGeom prst="rect">
              <a:avLst/>
            </a:prstGeom>
          </p:spPr>
          <p:txBody>
            <a:bodyPr wrap="none">
              <a:spAutoFit/>
            </a:bodyPr>
            <a:lstStyle/>
            <a:p>
              <a:r>
                <a:rPr lang="en-US" sz="1100" u="sng" dirty="0">
                  <a:solidFill>
                    <a:srgbClr val="FF0000"/>
                  </a:solidFill>
                  <a:latin typeface="Open Sans" panose="020B0606030504020204" pitchFamily="34" charset="0"/>
                </a:rPr>
                <a:t>Time</a:t>
              </a:r>
            </a:p>
          </p:txBody>
        </p:sp>
      </p:grpSp>
    </p:spTree>
    <p:extLst>
      <p:ext uri="{BB962C8B-B14F-4D97-AF65-F5344CB8AC3E}">
        <p14:creationId xmlns:p14="http://schemas.microsoft.com/office/powerpoint/2010/main" val="221139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Diffusion</a:t>
            </a:r>
          </a:p>
        </p:txBody>
      </p:sp>
      <p:sp>
        <p:nvSpPr>
          <p:cNvPr id="3" name="Content Placeholder 2"/>
          <p:cNvSpPr>
            <a:spLocks noGrp="1"/>
          </p:cNvSpPr>
          <p:nvPr>
            <p:ph idx="1"/>
          </p:nvPr>
        </p:nvSpPr>
        <p:spPr/>
        <p:txBody>
          <a:bodyPr>
            <a:normAutofit fontScale="92500"/>
          </a:bodyPr>
          <a:lstStyle/>
          <a:p>
            <a:r>
              <a:rPr lang="en-US" b="1" dirty="0">
                <a:solidFill>
                  <a:srgbClr val="FF0000"/>
                </a:solidFill>
              </a:rPr>
              <a:t>Sender(s). </a:t>
            </a:r>
            <a:r>
              <a:rPr lang="en-US" dirty="0"/>
              <a:t>A sender or a small set of senders that initiate the information diffusion process;</a:t>
            </a:r>
          </a:p>
          <a:p>
            <a:endParaRPr lang="en-US" dirty="0"/>
          </a:p>
          <a:p>
            <a:r>
              <a:rPr lang="en-US" b="1" dirty="0">
                <a:solidFill>
                  <a:srgbClr val="FF0000"/>
                </a:solidFill>
              </a:rPr>
              <a:t>Receiver(s). </a:t>
            </a:r>
            <a:r>
              <a:rPr lang="en-US" dirty="0"/>
              <a:t>A receiver or a set of receivers that receive diffused information. Commonly, the set of receivers is much larger than the set of senders and can overlap with the set of senders; and</a:t>
            </a:r>
          </a:p>
          <a:p>
            <a:endParaRPr lang="en-US" dirty="0"/>
          </a:p>
          <a:p>
            <a:r>
              <a:rPr lang="en-US" b="1" dirty="0">
                <a:solidFill>
                  <a:srgbClr val="FF0000"/>
                </a:solidFill>
              </a:rPr>
              <a:t>Medium. </a:t>
            </a:r>
            <a:r>
              <a:rPr lang="en-US" dirty="0"/>
              <a:t>This is the medium through which the diffusion takes place. For example, when a rumor is spreading, the medium can be the personal communication between individuals</a:t>
            </a:r>
          </a:p>
        </p:txBody>
      </p:sp>
    </p:spTree>
    <p:extLst>
      <p:ext uri="{BB962C8B-B14F-4D97-AF65-F5344CB8AC3E}">
        <p14:creationId xmlns:p14="http://schemas.microsoft.com/office/powerpoint/2010/main" val="865743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 Katz Two-Step Flow Model </a:t>
            </a:r>
          </a:p>
        </p:txBody>
      </p:sp>
      <p:sp>
        <p:nvSpPr>
          <p:cNvPr id="3" name="Content Placeholder 2"/>
          <p:cNvSpPr>
            <a:spLocks noGrp="1"/>
          </p:cNvSpPr>
          <p:nvPr>
            <p:ph idx="1"/>
          </p:nvPr>
        </p:nvSpPr>
        <p:spPr>
          <a:xfrm>
            <a:off x="457200" y="1066800"/>
            <a:ext cx="5105400" cy="5318760"/>
          </a:xfrm>
        </p:spPr>
        <p:txBody>
          <a:bodyPr>
            <a:normAutofit lnSpcReduction="10000"/>
          </a:bodyPr>
          <a:lstStyle/>
          <a:p>
            <a:r>
              <a:rPr lang="en-US" b="1" dirty="0"/>
              <a:t>Two-step Flow Model. </a:t>
            </a:r>
            <a:r>
              <a:rPr lang="en-US" dirty="0"/>
              <a:t>most information comes from mass media, which is then directed toward influential figures called </a:t>
            </a:r>
            <a:r>
              <a:rPr lang="en-US" i="1" dirty="0"/>
              <a:t>opinion leaders</a:t>
            </a:r>
            <a:r>
              <a:rPr lang="en-US" dirty="0"/>
              <a:t>. </a:t>
            </a:r>
          </a:p>
          <a:p>
            <a:endParaRPr lang="en-US" dirty="0"/>
          </a:p>
          <a:p>
            <a:r>
              <a:rPr lang="en-US" dirty="0"/>
              <a:t>These leaders then convey</a:t>
            </a:r>
            <a:br>
              <a:rPr lang="en-US" dirty="0"/>
            </a:br>
            <a:r>
              <a:rPr lang="en-US" dirty="0"/>
              <a:t>the information (or form </a:t>
            </a:r>
            <a:br>
              <a:rPr lang="en-US" dirty="0"/>
            </a:br>
            <a:r>
              <a:rPr lang="en-US" dirty="0"/>
              <a:t>opinions) and act as hub for other members of the society</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2600" y="1447800"/>
            <a:ext cx="3436950" cy="4080321"/>
          </a:xfrm>
          <a:prstGeom prst="rect">
            <a:avLst/>
          </a:prstGeom>
          <a:noFill/>
          <a:ln w="9525">
            <a:noFill/>
            <a:miter lim="800000"/>
            <a:headEnd/>
            <a:tailEnd/>
          </a:ln>
        </p:spPr>
      </p:pic>
    </p:spTree>
    <p:extLst>
      <p:ext uri="{BB962C8B-B14F-4D97-AF65-F5344CB8AC3E}">
        <p14:creationId xmlns:p14="http://schemas.microsoft.com/office/powerpoint/2010/main" val="3627370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Rogers: Diffusion of Innovations: The Process</a:t>
            </a:r>
          </a:p>
        </p:txBody>
      </p:sp>
      <p:sp>
        <p:nvSpPr>
          <p:cNvPr id="3" name="Content Placeholder 2"/>
          <p:cNvSpPr>
            <a:spLocks noGrp="1"/>
          </p:cNvSpPr>
          <p:nvPr>
            <p:ph idx="1"/>
          </p:nvPr>
        </p:nvSpPr>
        <p:spPr>
          <a:xfrm>
            <a:off x="457200" y="1066800"/>
            <a:ext cx="8686800" cy="5318760"/>
          </a:xfrm>
        </p:spPr>
        <p:txBody>
          <a:bodyPr>
            <a:normAutofit fontScale="70000" lnSpcReduction="20000"/>
          </a:bodyPr>
          <a:lstStyle/>
          <a:p>
            <a:pPr marL="0" indent="0">
              <a:buNone/>
            </a:pPr>
            <a:r>
              <a:rPr lang="en-US" b="1" dirty="0"/>
              <a:t>Adoption process:</a:t>
            </a:r>
          </a:p>
          <a:p>
            <a:endParaRPr lang="en-US" b="1" dirty="0"/>
          </a:p>
          <a:p>
            <a:pPr marL="514350" indent="-514350">
              <a:buFont typeface="+mj-lt"/>
              <a:buAutoNum type="arabicPeriod"/>
            </a:pPr>
            <a:r>
              <a:rPr lang="en-US" b="1" dirty="0">
                <a:solidFill>
                  <a:srgbClr val="1923F3"/>
                </a:solidFill>
              </a:rPr>
              <a:t>Awareness</a:t>
            </a:r>
          </a:p>
          <a:p>
            <a:pPr marL="914400" lvl="1" indent="-514350"/>
            <a:r>
              <a:rPr lang="en-US" dirty="0"/>
              <a:t>The individual becomes aware of the innovation, but her information regarding the product is limited</a:t>
            </a:r>
          </a:p>
          <a:p>
            <a:pPr marL="514350" indent="-514350">
              <a:buFont typeface="+mj-lt"/>
              <a:buAutoNum type="arabicPeriod"/>
            </a:pPr>
            <a:endParaRPr lang="en-US" b="1" dirty="0"/>
          </a:p>
          <a:p>
            <a:pPr marL="514350" indent="-514350">
              <a:buFont typeface="+mj-lt"/>
              <a:buAutoNum type="arabicPeriod"/>
            </a:pPr>
            <a:r>
              <a:rPr lang="en-US" b="1" dirty="0">
                <a:solidFill>
                  <a:srgbClr val="1923F3"/>
                </a:solidFill>
              </a:rPr>
              <a:t>Interest</a:t>
            </a:r>
            <a:r>
              <a:rPr lang="en-US" dirty="0">
                <a:solidFill>
                  <a:srgbClr val="1923F3"/>
                </a:solidFill>
              </a:rPr>
              <a:t> </a:t>
            </a:r>
          </a:p>
          <a:p>
            <a:pPr marL="914400" lvl="1" indent="-514350"/>
            <a:r>
              <a:rPr lang="en-US" dirty="0"/>
              <a:t>The individual shows interest in the product and seeks more information</a:t>
            </a:r>
          </a:p>
          <a:p>
            <a:pPr marL="514350" indent="-514350">
              <a:buFont typeface="+mj-lt"/>
              <a:buAutoNum type="arabicPeriod"/>
            </a:pPr>
            <a:endParaRPr lang="en-US" b="1" dirty="0"/>
          </a:p>
          <a:p>
            <a:pPr marL="514350" indent="-514350">
              <a:buFont typeface="+mj-lt"/>
              <a:buAutoNum type="arabicPeriod"/>
            </a:pPr>
            <a:r>
              <a:rPr lang="en-US" b="1" dirty="0">
                <a:solidFill>
                  <a:srgbClr val="1923F3"/>
                </a:solidFill>
              </a:rPr>
              <a:t>Evaluation</a:t>
            </a:r>
          </a:p>
          <a:p>
            <a:pPr marL="914400" lvl="1" indent="-514350"/>
            <a:r>
              <a:rPr lang="en-US" dirty="0"/>
              <a:t>The individual tries the product in his mind and decides whether or not to adopt it</a:t>
            </a:r>
          </a:p>
          <a:p>
            <a:pPr marL="514350" indent="-514350">
              <a:buFont typeface="+mj-lt"/>
              <a:buAutoNum type="arabicPeriod"/>
            </a:pPr>
            <a:endParaRPr lang="en-US" b="1" dirty="0"/>
          </a:p>
          <a:p>
            <a:pPr marL="514350" indent="-514350">
              <a:buFont typeface="+mj-lt"/>
              <a:buAutoNum type="arabicPeriod"/>
            </a:pPr>
            <a:r>
              <a:rPr lang="en-US" b="1" dirty="0">
                <a:solidFill>
                  <a:srgbClr val="1923F3"/>
                </a:solidFill>
              </a:rPr>
              <a:t>Trial</a:t>
            </a:r>
          </a:p>
          <a:p>
            <a:pPr marL="914400" lvl="1" indent="-514350"/>
            <a:r>
              <a:rPr lang="en-US" dirty="0"/>
              <a:t>The individual performs a trial use of the product</a:t>
            </a:r>
          </a:p>
          <a:p>
            <a:pPr marL="514350" indent="-514350">
              <a:buFont typeface="+mj-lt"/>
              <a:buAutoNum type="arabicPeriod"/>
            </a:pPr>
            <a:endParaRPr lang="en-US" b="1" dirty="0"/>
          </a:p>
          <a:p>
            <a:pPr marL="514350" indent="-514350">
              <a:buFont typeface="+mj-lt"/>
              <a:buAutoNum type="arabicPeriod"/>
            </a:pPr>
            <a:r>
              <a:rPr lang="en-US" b="1" dirty="0">
                <a:solidFill>
                  <a:srgbClr val="1923F3"/>
                </a:solidFill>
              </a:rPr>
              <a:t>Adoption</a:t>
            </a:r>
          </a:p>
          <a:p>
            <a:pPr lvl="1"/>
            <a:r>
              <a:rPr lang="en-US" dirty="0"/>
              <a:t>The individual decides to continue the trial and adopts the product for full use</a:t>
            </a:r>
          </a:p>
        </p:txBody>
      </p:sp>
    </p:spTree>
    <p:extLst>
      <p:ext uri="{BB962C8B-B14F-4D97-AF65-F5344CB8AC3E}">
        <p14:creationId xmlns:p14="http://schemas.microsoft.com/office/powerpoint/2010/main" val="532737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Diffusion of Innovations</a:t>
            </a:r>
          </a:p>
        </p:txBody>
      </p:sp>
      <p:sp>
        <p:nvSpPr>
          <p:cNvPr id="3" name="Content Placeholder 2"/>
          <p:cNvSpPr>
            <a:spLocks noGrp="1"/>
          </p:cNvSpPr>
          <p:nvPr>
            <p:ph idx="1"/>
          </p:nvPr>
        </p:nvSpPr>
        <p:spPr>
          <a:xfrm>
            <a:off x="152400" y="1066800"/>
            <a:ext cx="8991600" cy="1676400"/>
          </a:xfrm>
        </p:spPr>
        <p:txBody>
          <a:bodyPr>
            <a:normAutofit/>
          </a:bodyPr>
          <a:lstStyle/>
          <a:p>
            <a:pPr marL="0" indent="0">
              <a:buNone/>
            </a:pPr>
            <a:r>
              <a:rPr lang="en-US" dirty="0"/>
              <a:t>The diffusion of innovations models can be concretely described as</a:t>
            </a: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2185172"/>
            <a:ext cx="3810000" cy="1015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1066800" y="3332999"/>
                <a:ext cx="7772400" cy="1323439"/>
              </a:xfrm>
              <a:prstGeom prst="rect">
                <a:avLst/>
              </a:prstGeom>
            </p:spPr>
            <p:txBody>
              <a:bodyPr wrap="square">
                <a:spAutoFit/>
              </a:bodyPr>
              <a:lstStyle/>
              <a:p>
                <a:pPr marL="285750" indent="-285750">
                  <a:buFont typeface="Arial" pitchFamily="34" charset="0"/>
                  <a:buChar char="•"/>
                </a:pPr>
                <a14:m>
                  <m:oMath xmlns:m="http://schemas.openxmlformats.org/officeDocument/2006/math">
                    <m:r>
                      <a:rPr lang="en-US" sz="2000" i="1" dirty="0" smtClean="0">
                        <a:latin typeface="Cambria Math" panose="02040503050406030204" pitchFamily="18" charset="0"/>
                      </a:rPr>
                      <m:t>𝐴</m:t>
                    </m:r>
                    <m:r>
                      <a:rPr lang="en-US" sz="2000" i="1" dirty="0" smtClean="0">
                        <a:latin typeface="Cambria Math" panose="02040503050406030204" pitchFamily="18" charset="0"/>
                      </a:rPr>
                      <m:t>(</m:t>
                    </m:r>
                    <m:r>
                      <a:rPr lang="en-US" sz="2000" i="1" dirty="0" smtClean="0">
                        <a:latin typeface="Cambria Math" panose="02040503050406030204" pitchFamily="18" charset="0"/>
                      </a:rPr>
                      <m:t>𝑡</m:t>
                    </m:r>
                    <m:r>
                      <a:rPr lang="en-US" sz="2000" i="1" dirty="0" smtClean="0">
                        <a:latin typeface="Cambria Math" panose="02040503050406030204" pitchFamily="18" charset="0"/>
                      </a:rPr>
                      <m:t>) </m:t>
                    </m:r>
                  </m:oMath>
                </a14:m>
                <a:r>
                  <a:rPr lang="en-US" sz="2000" dirty="0">
                    <a:latin typeface="Open Sans" panose="020B0606030504020204" pitchFamily="34" charset="0"/>
                  </a:rPr>
                  <a:t>is the total population that adopted the innovation </a:t>
                </a:r>
              </a:p>
              <a:p>
                <a:pPr marL="285750" indent="-285750">
                  <a:buFont typeface="Arial" pitchFamily="34" charset="0"/>
                  <a:buChar char="•"/>
                </a:pPr>
                <a14:m>
                  <m:oMath xmlns:m="http://schemas.openxmlformats.org/officeDocument/2006/math">
                    <m:r>
                      <a:rPr lang="en-US" sz="2000" i="1" dirty="0" smtClean="0">
                        <a:latin typeface="Cambria Math" panose="02040503050406030204" pitchFamily="18" charset="0"/>
                      </a:rPr>
                      <m:t>𝑖</m:t>
                    </m:r>
                    <m:r>
                      <a:rPr lang="en-US" sz="2000" i="1" dirty="0">
                        <a:latin typeface="Cambria Math" panose="02040503050406030204" pitchFamily="18" charset="0"/>
                      </a:rPr>
                      <m:t>(</m:t>
                    </m:r>
                    <m:r>
                      <a:rPr lang="en-US" sz="2000" i="1" dirty="0">
                        <a:latin typeface="Cambria Math" panose="02040503050406030204" pitchFamily="18" charset="0"/>
                      </a:rPr>
                      <m:t>𝑡</m:t>
                    </m:r>
                    <m:r>
                      <a:rPr lang="en-US" sz="2000" i="1" dirty="0">
                        <a:latin typeface="Cambria Math" panose="02040503050406030204" pitchFamily="18" charset="0"/>
                      </a:rPr>
                      <m:t>) </m:t>
                    </m:r>
                  </m:oMath>
                </a14:m>
                <a:r>
                  <a:rPr lang="en-US" sz="2000" dirty="0">
                    <a:latin typeface="Open Sans" panose="020B0606030504020204" pitchFamily="34" charset="0"/>
                  </a:rPr>
                  <a:t>denotes the coefficient of diffusion corresponding to the innovativeness of the product being adopted </a:t>
                </a:r>
              </a:p>
              <a:p>
                <a:pPr marL="285750" indent="-285750">
                  <a:buFont typeface="Arial" pitchFamily="34" charset="0"/>
                  <a:buChar char="•"/>
                </a:pPr>
                <a14:m>
                  <m:oMath xmlns:m="http://schemas.openxmlformats.org/officeDocument/2006/math">
                    <m:r>
                      <a:rPr lang="en-US" sz="2000" i="1" dirty="0" smtClean="0">
                        <a:latin typeface="Cambria Math" panose="02040503050406030204" pitchFamily="18" charset="0"/>
                      </a:rPr>
                      <m:t>𝑃</m:t>
                    </m:r>
                  </m:oMath>
                </a14:m>
                <a:r>
                  <a:rPr lang="en-US" sz="2000" dirty="0">
                    <a:latin typeface="Open Sans" panose="020B0606030504020204" pitchFamily="34" charset="0"/>
                  </a:rPr>
                  <a:t> is the total number of potential adopters (till time </a:t>
                </a:r>
                <a14:m>
                  <m:oMath xmlns:m="http://schemas.openxmlformats.org/officeDocument/2006/math">
                    <m:r>
                      <a:rPr lang="en-US" sz="2000" i="1" dirty="0" smtClean="0">
                        <a:latin typeface="Cambria Math" panose="02040503050406030204" pitchFamily="18" charset="0"/>
                      </a:rPr>
                      <m:t>𝑡</m:t>
                    </m:r>
                  </m:oMath>
                </a14:m>
                <a:r>
                  <a:rPr lang="en-US" sz="2000" dirty="0">
                    <a:latin typeface="Open Sans" panose="020B0606030504020204" pitchFamily="34"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1066800" y="3332999"/>
                <a:ext cx="7772400" cy="1323439"/>
              </a:xfrm>
              <a:prstGeom prst="rect">
                <a:avLst/>
              </a:prstGeom>
              <a:blipFill rotWithShape="0">
                <a:blip r:embed="rId3"/>
                <a:stretch>
                  <a:fillRect l="-706" t="-2765" b="-7373"/>
                </a:stretch>
              </a:blipFill>
            </p:spPr>
            <p:txBody>
              <a:bodyPr/>
              <a:lstStyle/>
              <a:p>
                <a:r>
                  <a:rPr lang="en-US">
                    <a:noFill/>
                  </a:rPr>
                  <a:t> </a:t>
                </a:r>
              </a:p>
            </p:txBody>
          </p:sp>
        </mc:Fallback>
      </mc:AlternateContent>
      <p:sp>
        <p:nvSpPr>
          <p:cNvPr id="6" name="Rectangle 5"/>
          <p:cNvSpPr/>
          <p:nvPr/>
        </p:nvSpPr>
        <p:spPr>
          <a:xfrm>
            <a:off x="152400" y="4953000"/>
            <a:ext cx="8991600" cy="1384995"/>
          </a:xfrm>
          <a:prstGeom prst="rect">
            <a:avLst/>
          </a:prstGeom>
        </p:spPr>
        <p:txBody>
          <a:bodyPr wrap="square">
            <a:spAutoFit/>
          </a:bodyPr>
          <a:lstStyle/>
          <a:p>
            <a:pPr marL="342900" indent="-342900">
              <a:buFont typeface="Arial" pitchFamily="34" charset="0"/>
              <a:buChar char="•"/>
            </a:pPr>
            <a:r>
              <a:rPr lang="en-US" sz="2800" dirty="0">
                <a:latin typeface="Open Sans" panose="020B0606030504020204" pitchFamily="34" charset="0"/>
              </a:rPr>
              <a:t>The rate depends on how innovative the product is </a:t>
            </a:r>
          </a:p>
          <a:p>
            <a:pPr marL="342900" indent="-342900">
              <a:buFont typeface="Arial" pitchFamily="34" charset="0"/>
              <a:buChar char="•"/>
            </a:pPr>
            <a:r>
              <a:rPr lang="en-US" sz="2800" dirty="0">
                <a:latin typeface="Open Sans" panose="020B0606030504020204" pitchFamily="34" charset="0"/>
              </a:rPr>
              <a:t>The rate affects the potential adopters that have not yet adopted the product.</a:t>
            </a:r>
          </a:p>
        </p:txBody>
      </p:sp>
    </p:spTree>
    <p:extLst>
      <p:ext uri="{BB962C8B-B14F-4D97-AF65-F5344CB8AC3E}">
        <p14:creationId xmlns:p14="http://schemas.microsoft.com/office/powerpoint/2010/main" val="1399465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Modeling Diffusion of Innovations</a:t>
            </a:r>
          </a:p>
        </p:txBody>
      </p:sp>
      <mc:AlternateContent xmlns:mc="http://schemas.openxmlformats.org/markup-compatibility/2006" xmlns:a14="http://schemas.microsoft.com/office/drawing/2010/main">
        <mc:Choice Requires="a14">
          <p:sp>
            <p:nvSpPr>
              <p:cNvPr id="12" name="Content Placeholder 11"/>
              <p:cNvSpPr>
                <a:spLocks noGrp="1"/>
              </p:cNvSpPr>
              <p:nvPr>
                <p:ph idx="1"/>
              </p:nvPr>
            </p:nvSpPr>
            <p:spPr>
              <a:xfrm>
                <a:off x="228600" y="3352800"/>
                <a:ext cx="8610600" cy="1219200"/>
              </a:xfrm>
            </p:spPr>
            <p:txBody>
              <a:bodyPr>
                <a:normAutofit/>
              </a:bodyPr>
              <a:lstStyle/>
              <a:p>
                <a:pPr marL="0" indent="0">
                  <a:buNone/>
                </a:pPr>
                <a:r>
                  <a:rPr lang="en-US" b="1" dirty="0"/>
                  <a:t>We can define the diffusion coefficient </a:t>
                </a:r>
                <a14:m>
                  <m:oMath xmlns:m="http://schemas.openxmlformats.org/officeDocument/2006/math">
                    <m:r>
                      <a:rPr lang="en-US" b="1" i="1" dirty="0" smtClean="0">
                        <a:latin typeface="Cambria Math" panose="02040503050406030204" pitchFamily="18" charset="0"/>
                      </a:rPr>
                      <m:t>𝒊</m:t>
                    </m:r>
                    <m:r>
                      <a:rPr lang="en-US" b="1" i="1" dirty="0" smtClean="0">
                        <a:latin typeface="Cambria Math" panose="02040503050406030204" pitchFamily="18" charset="0"/>
                      </a:rPr>
                      <m:t>(</m:t>
                    </m:r>
                    <m:r>
                      <a:rPr lang="en-US" b="1" i="1" dirty="0" smtClean="0">
                        <a:latin typeface="Cambria Math" panose="02040503050406030204" pitchFamily="18" charset="0"/>
                      </a:rPr>
                      <m:t>𝒕</m:t>
                    </m:r>
                    <m:r>
                      <a:rPr lang="en-US" b="1" i="1" dirty="0" smtClean="0">
                        <a:latin typeface="Cambria Math" panose="02040503050406030204" pitchFamily="18" charset="0"/>
                      </a:rPr>
                      <m:t>)</m:t>
                    </m:r>
                  </m:oMath>
                </a14:m>
                <a:r>
                  <a:rPr lang="en-US" b="1" dirty="0"/>
                  <a:t> as a function of number of adopters </a:t>
                </a:r>
                <a14:m>
                  <m:oMath xmlns:m="http://schemas.openxmlformats.org/officeDocument/2006/math">
                    <m:r>
                      <a:rPr lang="en-US" b="1" i="1" dirty="0" smtClean="0">
                        <a:latin typeface="Cambria Math" panose="02040503050406030204" pitchFamily="18" charset="0"/>
                      </a:rPr>
                      <m:t>𝑨</m:t>
                    </m:r>
                    <m:r>
                      <a:rPr lang="en-US" b="1" i="1" dirty="0" smtClean="0">
                        <a:latin typeface="Cambria Math" panose="02040503050406030204" pitchFamily="18" charset="0"/>
                      </a:rPr>
                      <m:t>(</m:t>
                    </m:r>
                    <m:r>
                      <a:rPr lang="en-US" b="1" i="1" dirty="0" smtClean="0">
                        <a:latin typeface="Cambria Math" panose="02040503050406030204" pitchFamily="18" charset="0"/>
                      </a:rPr>
                      <m:t>𝒕</m:t>
                    </m:r>
                    <m:r>
                      <a:rPr lang="en-US" b="1" i="1" dirty="0" smtClean="0">
                        <a:latin typeface="Cambria Math" panose="02040503050406030204" pitchFamily="18" charset="0"/>
                      </a:rPr>
                      <m:t>)</m:t>
                    </m:r>
                  </m:oMath>
                </a14:m>
                <a:endParaRPr lang="en-US" dirty="0"/>
              </a:p>
              <a:p>
                <a:endParaRPr lang="en-US" dirty="0"/>
              </a:p>
            </p:txBody>
          </p:sp>
        </mc:Choice>
        <mc:Fallback xmlns="">
          <p:sp>
            <p:nvSpPr>
              <p:cNvPr id="12" name="Content Placeholder 11"/>
              <p:cNvSpPr>
                <a:spLocks noGrp="1" noRot="1" noChangeAspect="1" noMove="1" noResize="1" noEditPoints="1" noAdjustHandles="1" noChangeArrowheads="1" noChangeShapeType="1" noTextEdit="1"/>
              </p:cNvSpPr>
              <p:nvPr>
                <p:ph idx="1"/>
              </p:nvPr>
            </p:nvSpPr>
            <p:spPr>
              <a:xfrm>
                <a:off x="228600" y="3352800"/>
                <a:ext cx="8610600" cy="1219200"/>
              </a:xfrm>
              <a:blipFill rotWithShape="0">
                <a:blip r:embed="rId2"/>
                <a:stretch>
                  <a:fillRect l="-1487" t="-5000" r="-850"/>
                </a:stretch>
              </a:blipFill>
            </p:spPr>
            <p:txBody>
              <a:bodyPr/>
              <a:lstStyle/>
              <a:p>
                <a:r>
                  <a:rPr lang="en-US">
                    <a:noFill/>
                  </a:rPr>
                  <a:t> </a:t>
                </a:r>
              </a:p>
            </p:txBody>
          </p:sp>
        </mc:Fallback>
      </mc:AlternateContent>
      <p:pic>
        <p:nvPicPr>
          <p:cNvPr id="2050" name="Picture 2"/>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4639"/>
          <a:stretch/>
        </p:blipFill>
        <p:spPr bwMode="auto">
          <a:xfrm>
            <a:off x="3148013" y="1130935"/>
            <a:ext cx="2643188" cy="107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191000" y="2357788"/>
            <a:ext cx="2563522" cy="369332"/>
          </a:xfrm>
          <a:prstGeom prst="rect">
            <a:avLst/>
          </a:prstGeom>
        </p:spPr>
        <p:txBody>
          <a:bodyPr wrap="none">
            <a:spAutoFit/>
          </a:bodyPr>
          <a:lstStyle/>
          <a:p>
            <a:r>
              <a:rPr lang="en-US" dirty="0">
                <a:latin typeface="Open Sans" panose="020B0606030504020204" pitchFamily="34" charset="0"/>
              </a:rPr>
              <a:t>The adopters at time t</a:t>
            </a:r>
            <a:endParaRPr lang="en-US" baseline="-25000" dirty="0">
              <a:latin typeface="Open Sans" panose="020B0606030504020204" pitchFamily="34" charset="0"/>
            </a:endParaRPr>
          </a:p>
        </p:txBody>
      </p:sp>
      <p:cxnSp>
        <p:nvCxnSpPr>
          <p:cNvPr id="7" name="Straight Arrow Connector 6"/>
          <p:cNvCxnSpPr/>
          <p:nvPr/>
        </p:nvCxnSpPr>
        <p:spPr>
          <a:xfrm flipV="1">
            <a:off x="5181600" y="1890291"/>
            <a:ext cx="0" cy="381000"/>
          </a:xfrm>
          <a:prstGeom prst="straightConnector1">
            <a:avLst/>
          </a:prstGeom>
          <a:ln>
            <a:solidFill>
              <a:schemeClr val="tx1"/>
            </a:solidFill>
            <a:prstDash val="sysDot"/>
            <a:tailEnd type="arrow"/>
          </a:ln>
        </p:spPr>
        <p:style>
          <a:lnRef idx="2">
            <a:schemeClr val="accent2"/>
          </a:lnRef>
          <a:fillRef idx="0">
            <a:schemeClr val="accent2"/>
          </a:fillRef>
          <a:effectRef idx="1">
            <a:schemeClr val="accent2"/>
          </a:effectRef>
          <a:fontRef idx="minor">
            <a:schemeClr val="tx1"/>
          </a:fontRef>
        </p:style>
      </p:cxnSp>
      <p:pic>
        <p:nvPicPr>
          <p:cNvPr id="2051"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675" y="4398654"/>
            <a:ext cx="7486650" cy="132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Rectangle 9"/>
              <p:cNvSpPr/>
              <p:nvPr/>
            </p:nvSpPr>
            <p:spPr>
              <a:xfrm>
                <a:off x="381000" y="1413328"/>
                <a:ext cx="2575192" cy="369332"/>
              </a:xfrm>
              <a:prstGeom prst="rect">
                <a:avLst/>
              </a:prstGeom>
            </p:spPr>
            <p:txBody>
              <a:bodyPr wrap="none">
                <a:spAutoFit/>
              </a:bodyPr>
              <a:lstStyle/>
              <a:p>
                <a:r>
                  <a:rPr lang="en-US" dirty="0">
                    <a:latin typeface="Open Sans" panose="020B0606030504020204" pitchFamily="34" charset="0"/>
                  </a:rPr>
                  <a:t>We can rewrite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a14:m>
                <a:r>
                  <a:rPr lang="en-US" dirty="0">
                    <a:latin typeface="Open Sans" panose="020B0606030504020204" pitchFamily="34" charset="0"/>
                  </a:rPr>
                  <a:t> as</a:t>
                </a:r>
                <a:endParaRPr lang="en-US" baseline="-25000" dirty="0">
                  <a:latin typeface="Open Sans" panose="020B0606030504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381000" y="1413328"/>
                <a:ext cx="2575192" cy="369332"/>
              </a:xfrm>
              <a:prstGeom prst="rect">
                <a:avLst/>
              </a:prstGeom>
              <a:blipFill rotWithShape="0">
                <a:blip r:embed="rId5"/>
                <a:stretch>
                  <a:fillRect l="-2133" t="-10000" r="-118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477000" y="1428474"/>
                <a:ext cx="1599092"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Let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0</m:t>
                        </m:r>
                      </m:sub>
                    </m:sSub>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(0)</m:t>
                    </m:r>
                  </m:oMath>
                </a14:m>
                <a:endParaRPr lang="en-US" baseline="-25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6477000" y="1428474"/>
                <a:ext cx="1599092" cy="369332"/>
              </a:xfrm>
              <a:prstGeom prst="rect">
                <a:avLst/>
              </a:prstGeom>
              <a:blipFill rotWithShape="0">
                <a:blip r:embed="rId6"/>
                <a:stretch>
                  <a:fillRect l="-3435" t="-8197" r="-382" b="-24590"/>
                </a:stretch>
              </a:blipFill>
            </p:spPr>
            <p:txBody>
              <a:bodyPr/>
              <a:lstStyle/>
              <a:p>
                <a:r>
                  <a:rPr lang="en-US">
                    <a:noFill/>
                  </a:rPr>
                  <a:t> </a:t>
                </a:r>
              </a:p>
            </p:txBody>
          </p:sp>
        </mc:Fallback>
      </mc:AlternateContent>
      <p:cxnSp>
        <p:nvCxnSpPr>
          <p:cNvPr id="14" name="Straight Arrow Connector 13"/>
          <p:cNvCxnSpPr/>
          <p:nvPr/>
        </p:nvCxnSpPr>
        <p:spPr>
          <a:xfrm>
            <a:off x="5943600" y="1613140"/>
            <a:ext cx="381000" cy="0"/>
          </a:xfrm>
          <a:prstGeom prst="straightConnector1">
            <a:avLst/>
          </a:prstGeom>
          <a:ln>
            <a:solidFill>
              <a:schemeClr val="tx1"/>
            </a:solidFill>
            <a:prstDash val="sysDot"/>
            <a:tailEnd type="arrow"/>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2904588" y="5486400"/>
            <a:ext cx="3334824" cy="830997"/>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24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We can simplify this </a:t>
            </a:r>
          </a:p>
          <a:p>
            <a:pPr algn="ctr">
              <a:spcBef>
                <a:spcPct val="0"/>
              </a:spcBef>
            </a:pPr>
            <a:r>
              <a:rPr kumimoji="0" lang="en-US" sz="24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linear combination</a:t>
            </a:r>
          </a:p>
        </p:txBody>
      </p:sp>
    </p:spTree>
    <p:extLst>
      <p:ext uri="{BB962C8B-B14F-4D97-AF65-F5344CB8AC3E}">
        <p14:creationId xmlns:p14="http://schemas.microsoft.com/office/powerpoint/2010/main" val="1542042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Models </a:t>
            </a:r>
          </a:p>
        </p:txBody>
      </p:sp>
      <p:sp>
        <p:nvSpPr>
          <p:cNvPr id="3" name="Content Placeholder 2"/>
          <p:cNvSpPr>
            <a:spLocks noGrp="1"/>
          </p:cNvSpPr>
          <p:nvPr>
            <p:ph idx="1"/>
          </p:nvPr>
        </p:nvSpPr>
        <p:spPr>
          <a:xfrm>
            <a:off x="457200" y="1066800"/>
            <a:ext cx="8229600" cy="762000"/>
          </a:xfrm>
        </p:spPr>
        <p:txBody>
          <a:bodyPr>
            <a:normAutofit lnSpcReduction="10000"/>
          </a:bodyPr>
          <a:lstStyle/>
          <a:p>
            <a:pPr>
              <a:lnSpc>
                <a:spcPct val="80000"/>
              </a:lnSpc>
              <a:buNone/>
            </a:pPr>
            <a:r>
              <a:rPr lang="en-US" sz="2700" b="1" dirty="0"/>
              <a:t>Three models of diffusion:</a:t>
            </a:r>
          </a:p>
          <a:p>
            <a:pPr>
              <a:lnSpc>
                <a:spcPct val="80000"/>
              </a:lnSpc>
              <a:buNone/>
            </a:pPr>
            <a:r>
              <a:rPr lang="en-US" sz="2700" b="1" dirty="0"/>
              <a:t>i.e., each having different ways to compute </a:t>
            </a:r>
            <a:r>
              <a:rPr lang="en-US" sz="2700" b="1" dirty="0" err="1"/>
              <a:t>i</a:t>
            </a:r>
            <a:r>
              <a:rPr lang="en-US" sz="2700" b="1" dirty="0"/>
              <a:t>(t):</a:t>
            </a:r>
          </a:p>
          <a:p>
            <a:pPr>
              <a:lnSpc>
                <a:spcPct val="80000"/>
              </a:lnSpc>
            </a:pPr>
            <a:endParaRPr lang="en-US" sz="2700" b="1" dirty="0"/>
          </a:p>
        </p:txBody>
      </p:sp>
      <p:pic>
        <p:nvPicPr>
          <p:cNvPr id="4" name="Picture 4"/>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8700" y="3251433"/>
            <a:ext cx="6920096"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457200" y="5085249"/>
                <a:ext cx="8063096" cy="923330"/>
              </a:xfrm>
              <a:prstGeom prst="rect">
                <a:avLst/>
              </a:prstGeom>
            </p:spPr>
            <p:txBody>
              <a:bodyPr wrap="square">
                <a:spAutoFit/>
              </a:bodyPr>
              <a:lstStyle/>
              <a:p>
                <a:pPr marL="342900" indent="-342900">
                  <a:buFont typeface="Arial" pitchFamily="34" charset="0"/>
                  <a:buChar char="•"/>
                </a:pPr>
                <a14:m>
                  <m:oMath xmlns:m="http://schemas.openxmlformats.org/officeDocument/2006/math">
                    <m:r>
                      <a:rPr lang="el-GR" sz="2700" b="0" i="1" dirty="0" smtClean="0">
                        <a:solidFill>
                          <a:srgbClr val="FF0000"/>
                        </a:solidFill>
                        <a:latin typeface="Cambria Math" panose="02040503050406030204" pitchFamily="18" charset="0"/>
                      </a:rPr>
                      <m:t>𝛼</m:t>
                    </m:r>
                  </m:oMath>
                </a14:m>
                <a:r>
                  <a:rPr lang="en-US" sz="2700" b="1" dirty="0">
                    <a:solidFill>
                      <a:schemeClr val="tx1"/>
                    </a:solidFill>
                    <a:latin typeface="Open Sans" panose="020B0606030504020204" pitchFamily="34" charset="0"/>
                  </a:rPr>
                  <a:t> - </a:t>
                </a:r>
                <a:r>
                  <a:rPr lang="en-US" sz="2700" b="1" dirty="0">
                    <a:solidFill>
                      <a:schemeClr val="tx1"/>
                    </a:solidFill>
                    <a:latin typeface="Open Sans" panose="020B0606030504020204" pitchFamily="34" charset="0"/>
                    <a:sym typeface="Symbol"/>
                  </a:rPr>
                  <a:t>Innovativeness factor of the product</a:t>
                </a:r>
                <a:endParaRPr lang="en-US" sz="2700" b="1" dirty="0">
                  <a:solidFill>
                    <a:schemeClr val="tx1"/>
                  </a:solidFill>
                  <a:latin typeface="Open Sans" panose="020B0606030504020204" pitchFamily="34" charset="0"/>
                </a:endParaRPr>
              </a:p>
              <a:p>
                <a:pPr marL="342900" indent="-342900">
                  <a:buFont typeface="Arial" pitchFamily="34" charset="0"/>
                  <a:buChar char="•"/>
                </a:pPr>
                <a14:m>
                  <m:oMath xmlns:m="http://schemas.openxmlformats.org/officeDocument/2006/math">
                    <m:r>
                      <a:rPr lang="el-GR" sz="2700" b="1" i="1" dirty="0" smtClean="0">
                        <a:solidFill>
                          <a:srgbClr val="FF0000"/>
                        </a:solidFill>
                        <a:latin typeface="Cambria Math" panose="02040503050406030204" pitchFamily="18" charset="0"/>
                        <a:sym typeface="Symbol"/>
                      </a:rPr>
                      <m:t></m:t>
                    </m:r>
                  </m:oMath>
                </a14:m>
                <a:r>
                  <a:rPr lang="en-US" sz="2700" b="1" dirty="0">
                    <a:solidFill>
                      <a:schemeClr val="tx1"/>
                    </a:solidFill>
                    <a:latin typeface="Open Sans" panose="020B0606030504020204" pitchFamily="34" charset="0"/>
                  </a:rPr>
                  <a:t> - Imitation factor</a:t>
                </a:r>
              </a:p>
            </p:txBody>
          </p:sp>
        </mc:Choice>
        <mc:Fallback xmlns="">
          <p:sp>
            <p:nvSpPr>
              <p:cNvPr id="6" name="Rectangle 5"/>
              <p:cNvSpPr>
                <a:spLocks noRot="1" noChangeAspect="1" noMove="1" noResize="1" noEditPoints="1" noAdjustHandles="1" noChangeArrowheads="1" noChangeShapeType="1" noTextEdit="1"/>
              </p:cNvSpPr>
              <p:nvPr/>
            </p:nvSpPr>
            <p:spPr>
              <a:xfrm>
                <a:off x="457200" y="5085249"/>
                <a:ext cx="8063096" cy="923330"/>
              </a:xfrm>
              <a:prstGeom prst="rect">
                <a:avLst/>
              </a:prstGeom>
              <a:blipFill rotWithShape="0">
                <a:blip r:embed="rId3"/>
                <a:stretch>
                  <a:fillRect t="-6579" b="-16447"/>
                </a:stretch>
              </a:blipFill>
            </p:spPr>
            <p:txBody>
              <a:bodyPr/>
              <a:lstStyle/>
              <a:p>
                <a:r>
                  <a:rPr lang="en-US">
                    <a:noFill/>
                  </a:rPr>
                  <a:t> </a:t>
                </a:r>
              </a:p>
            </p:txBody>
          </p:sp>
        </mc:Fallback>
      </mc:AlternateContent>
      <p:pic>
        <p:nvPicPr>
          <p:cNvPr id="7"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62300" y="2174909"/>
            <a:ext cx="2819400" cy="75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8024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External-Influence Model</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pPr marL="0" indent="0">
                  <a:buNone/>
                </a:pPr>
                <a:r>
                  <a:rPr lang="en-US" dirty="0"/>
                  <a:t>The adoption rate is a function that depends on external entities,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a:latin typeface="Cambria Math" panose="02040503050406030204" pitchFamily="18" charset="0"/>
                      </a:rPr>
                      <m:t>) = </m:t>
                    </m:r>
                    <m:r>
                      <a:rPr lang="el-GR" i="1" dirty="0" smtClean="0">
                        <a:latin typeface="Cambria Math" panose="02040503050406030204" pitchFamily="18" charset="0"/>
                      </a:rPr>
                      <m:t>𝛼</m:t>
                    </m:r>
                  </m:oMath>
                </a14:m>
                <a:endParaRPr lang="en-US" i="1" dirty="0"/>
              </a:p>
              <a:p>
                <a:pPr lvl="1"/>
                <a:r>
                  <a:rPr lang="en-US" dirty="0"/>
                  <a:t>Assuming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0</m:t>
                        </m:r>
                      </m:sub>
                    </m:sSub>
                    <m:r>
                      <a:rPr lang="en-US" i="1" dirty="0" smtClean="0">
                        <a:latin typeface="Cambria Math" panose="02040503050406030204" pitchFamily="18" charset="0"/>
                      </a:rPr>
                      <m:t>=0)=0</m:t>
                    </m:r>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l="-1481" t="-1145" r="-519"/>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2767873"/>
            <a:ext cx="2595563" cy="737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5785" y="2762695"/>
            <a:ext cx="4181475" cy="74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p:cNvSpPr/>
          <p:nvPr/>
        </p:nvSpPr>
        <p:spPr>
          <a:xfrm>
            <a:off x="3687520" y="2943447"/>
            <a:ext cx="662372"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457200" y="4345215"/>
                <a:ext cx="4648200" cy="1200329"/>
              </a:xfrm>
              <a:prstGeom prst="rect">
                <a:avLst/>
              </a:prstGeom>
            </p:spPr>
            <p:txBody>
              <a:bodyPr wrap="square">
                <a:spAutoFit/>
              </a:bodyPr>
              <a:lstStyle/>
              <a:p>
                <a:r>
                  <a:rPr lang="en-US" sz="2400" b="1" dirty="0">
                    <a:solidFill>
                      <a:srgbClr val="FF0000"/>
                    </a:solidFill>
                    <a:latin typeface="Open Sans" panose="020B0606030504020204" pitchFamily="34" charset="0"/>
                  </a:rPr>
                  <a:t>The number of adopters increases exponentially and then saturates near </a:t>
                </a:r>
                <a14:m>
                  <m:oMath xmlns:m="http://schemas.openxmlformats.org/officeDocument/2006/math">
                    <m:r>
                      <a:rPr lang="en-US" sz="2400" b="1" i="1" dirty="0" smtClean="0">
                        <a:solidFill>
                          <a:srgbClr val="FF0000"/>
                        </a:solidFill>
                        <a:latin typeface="Cambria Math" panose="02040503050406030204" pitchFamily="18" charset="0"/>
                      </a:rPr>
                      <m:t>𝑷</m:t>
                    </m:r>
                  </m:oMath>
                </a14:m>
                <a:endParaRPr lang="en-US" sz="2400" b="1" dirty="0">
                  <a:solidFill>
                    <a:srgbClr val="FF0000"/>
                  </a:solidFill>
                  <a:latin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57200" y="4345215"/>
                <a:ext cx="4648200" cy="1200329"/>
              </a:xfrm>
              <a:prstGeom prst="rect">
                <a:avLst/>
              </a:prstGeom>
              <a:blipFill rotWithShape="0">
                <a:blip r:embed="rId6"/>
                <a:stretch>
                  <a:fillRect l="-1966" t="-4061" b="-10660"/>
                </a:stretch>
              </a:blipFill>
            </p:spPr>
            <p:txBody>
              <a:bodyPr/>
              <a:lstStyle/>
              <a:p>
                <a:r>
                  <a:rPr lang="en-US">
                    <a:noFill/>
                  </a:rPr>
                  <a:t> </a:t>
                </a:r>
              </a:p>
            </p:txBody>
          </p:sp>
        </mc:Fallback>
      </mc:AlternateContent>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61156" y="3726180"/>
            <a:ext cx="3210896" cy="2486591"/>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5791200" y="6117941"/>
                <a:ext cx="4648200" cy="307777"/>
              </a:xfrm>
              <a:prstGeom prst="rect">
                <a:avLst/>
              </a:prstGeom>
            </p:spPr>
            <p:txBody>
              <a:bodyPr wrap="square">
                <a:spAutoFit/>
              </a:bodyPr>
              <a:lstStyle/>
              <a:p>
                <a:r>
                  <a:rPr lang="en-US" sz="1400" b="1" dirty="0">
                    <a:latin typeface="Open Sans" panose="020B0606030504020204" pitchFamily="34" charset="0"/>
                  </a:rPr>
                  <a:t>Simulation for </a:t>
                </a:r>
                <a14:m>
                  <m:oMath xmlns:m="http://schemas.openxmlformats.org/officeDocument/2006/math">
                    <m:r>
                      <a:rPr lang="en-US" sz="1400" b="1" i="1" dirty="0" smtClean="0">
                        <a:latin typeface="Cambria Math" panose="02040503050406030204" pitchFamily="18" charset="0"/>
                      </a:rPr>
                      <m:t>𝑷</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𝟏𝟎𝟎</m:t>
                    </m:r>
                  </m:oMath>
                </a14:m>
                <a:r>
                  <a:rPr lang="en-US" sz="1400" b="1" dirty="0">
                    <a:latin typeface="Open Sans" panose="020B0606030504020204" pitchFamily="34" charset="0"/>
                  </a:rPr>
                  <a:t> and </a:t>
                </a:r>
                <a14:m>
                  <m:oMath xmlns:m="http://schemas.openxmlformats.org/officeDocument/2006/math">
                    <m:r>
                      <a:rPr lang="el-GR" sz="1400" i="1" dirty="0" smtClean="0">
                        <a:latin typeface="Cambria Math" panose="02040503050406030204" pitchFamily="18" charset="0"/>
                      </a:rPr>
                      <m:t>𝛼</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𝟎𝟏</m:t>
                    </m:r>
                  </m:oMath>
                </a14:m>
                <a:endParaRPr lang="en-US" sz="1400" b="1" dirty="0">
                  <a:latin typeface="Open Sans" panose="020B0606030504020204"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5791200" y="6117941"/>
                <a:ext cx="4648200" cy="307777"/>
              </a:xfrm>
              <a:prstGeom prst="rect">
                <a:avLst/>
              </a:prstGeom>
              <a:blipFill rotWithShape="0">
                <a:blip r:embed="rId8"/>
                <a:stretch>
                  <a:fillRect l="-393"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2618427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Internal-Influence Model (Pure imitation Model)</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228600" y="1002268"/>
                <a:ext cx="8915400" cy="2133600"/>
              </a:xfrm>
            </p:spPr>
            <p:txBody>
              <a:bodyPr/>
              <a:lstStyle/>
              <a:p>
                <a:pPr marL="0" indent="0">
                  <a:buNone/>
                </a:pPr>
                <a:r>
                  <a:rPr lang="en-US" dirty="0"/>
                  <a:t>The adoption rate is a function that depends only on the number of already activated individuals </a:t>
                </a:r>
              </a:p>
              <a:p>
                <a:pPr lvl="1"/>
                <a:r>
                  <a:rPr lang="en-US" dirty="0"/>
                  <a:t> </a:t>
                </a:r>
                <a14:m>
                  <m:oMath xmlns:m="http://schemas.openxmlformats.org/officeDocument/2006/math">
                    <m:r>
                      <a:rPr lang="en-US" i="1" dirty="0" smtClean="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 = </m:t>
                    </m:r>
                    <m:r>
                      <a:rPr lang="en-US" i="1" dirty="0" smtClean="0">
                        <a:latin typeface="Cambria Math" panose="02040503050406030204" pitchFamily="18" charset="0"/>
                        <a:ea typeface="Cambria Math" panose="02040503050406030204" pitchFamily="18" charset="0"/>
                      </a:rPr>
                      <m:t>𝛽</m:t>
                    </m:r>
                    <m:r>
                      <a:rPr lang="en-US" i="1" dirty="0" smtClean="0">
                        <a:latin typeface="Cambria Math" panose="02040503050406030204" pitchFamily="18" charset="0"/>
                        <a:sym typeface="Symbol"/>
                      </a:rPr>
                      <m:t>𝐴</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𝑡</m:t>
                    </m:r>
                    <m:r>
                      <a:rPr lang="en-US" i="1" dirty="0" smtClean="0">
                        <a:latin typeface="Cambria Math" panose="02040503050406030204" pitchFamily="18" charset="0"/>
                        <a:sym typeface="Symbol"/>
                      </a:rPr>
                      <m:t>)</m:t>
                    </m:r>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228600" y="1002268"/>
                <a:ext cx="8915400" cy="2133600"/>
              </a:xfrm>
              <a:blipFill>
                <a:blip r:embed="rId2"/>
                <a:stretch>
                  <a:fillRect l="-1436" t="-2857" r="-1778"/>
                </a:stretch>
              </a:blipFill>
            </p:spPr>
            <p:txBody>
              <a:bodyPr/>
              <a:lstStyle/>
              <a:p>
                <a:r>
                  <a:rPr lang="en-US">
                    <a:noFill/>
                  </a:rPr>
                  <a:t> </a:t>
                </a:r>
              </a:p>
            </p:txBody>
          </p:sp>
        </mc:Fallback>
      </mc:AlternateContent>
      <p:pic>
        <p:nvPicPr>
          <p:cNvPr id="4098"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847" y="2755729"/>
            <a:ext cx="2895600" cy="69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847" y="4134094"/>
            <a:ext cx="4362450" cy="1248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rot="5400000">
            <a:off x="1201689" y="3722086"/>
            <a:ext cx="662372"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2438400"/>
            <a:ext cx="4205665" cy="3200400"/>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4619367" y="5484911"/>
                <a:ext cx="4648200" cy="307777"/>
              </a:xfrm>
              <a:prstGeom prst="rect">
                <a:avLst/>
              </a:prstGeom>
            </p:spPr>
            <p:txBody>
              <a:bodyPr wrap="square">
                <a:spAutoFit/>
              </a:bodyPr>
              <a:lstStyle/>
              <a:p>
                <a:r>
                  <a:rPr lang="en-US" sz="1400" b="1" dirty="0">
                    <a:latin typeface="Open Sans" panose="020B0606030504020204" pitchFamily="34" charset="0"/>
                  </a:rPr>
                  <a:t>Simulation for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𝑨</m:t>
                        </m:r>
                      </m:e>
                      <m:sub>
                        <m:r>
                          <a:rPr lang="en-US" sz="1400" b="1" i="1" dirty="0" smtClean="0">
                            <a:latin typeface="Cambria Math" panose="02040503050406030204" pitchFamily="18" charset="0"/>
                          </a:rPr>
                          <m:t>𝟎</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𝟑𝟎</m:t>
                    </m:r>
                  </m:oMath>
                </a14:m>
                <a:r>
                  <a:rPr lang="en-US" sz="1400" b="1" dirty="0">
                    <a:latin typeface="Open Sans" panose="020B0606030504020204" pitchFamily="34" charset="0"/>
                  </a:rPr>
                  <a:t>, </a:t>
                </a:r>
                <a14:m>
                  <m:oMath xmlns:m="http://schemas.openxmlformats.org/officeDocument/2006/math">
                    <m:r>
                      <a:rPr lang="en-US" sz="1400" b="1" i="1" dirty="0">
                        <a:latin typeface="Cambria Math" panose="02040503050406030204" pitchFamily="18" charset="0"/>
                      </a:rPr>
                      <m:t>𝑷</m:t>
                    </m:r>
                    <m:r>
                      <a:rPr lang="en-US" sz="1400" b="1" i="1" dirty="0">
                        <a:latin typeface="Cambria Math" panose="02040503050406030204" pitchFamily="18" charset="0"/>
                      </a:rPr>
                      <m:t>=</m:t>
                    </m:r>
                    <m:r>
                      <a:rPr lang="en-US" sz="1400" b="1" i="1" dirty="0" smtClean="0">
                        <a:latin typeface="Cambria Math" panose="02040503050406030204" pitchFamily="18" charset="0"/>
                      </a:rPr>
                      <m:t>𝟐</m:t>
                    </m:r>
                    <m:r>
                      <a:rPr lang="en-US" sz="1400" b="1" i="1" dirty="0">
                        <a:latin typeface="Cambria Math" panose="02040503050406030204" pitchFamily="18" charset="0"/>
                      </a:rPr>
                      <m:t>𝟎𝟎</m:t>
                    </m:r>
                  </m:oMath>
                </a14:m>
                <a:r>
                  <a:rPr lang="en-US" sz="1400" b="1" dirty="0">
                    <a:latin typeface="Open Sans" panose="020B0606030504020204" pitchFamily="34" charset="0"/>
                  </a:rPr>
                  <a:t> and</a:t>
                </a:r>
                <a14:m>
                  <m:oMath xmlns:m="http://schemas.openxmlformats.org/officeDocument/2006/math">
                    <m:r>
                      <a:rPr lang="en-US" sz="1400" b="1" i="0" dirty="0" smtClean="0">
                        <a:latin typeface="Cambria Math" panose="02040503050406030204" pitchFamily="18" charset="0"/>
                        <a:sym typeface="Symbol"/>
                      </a:rPr>
                      <m:t> </m:t>
                    </m:r>
                    <m:r>
                      <a:rPr lang="el-GR" sz="1400" b="1" i="0" dirty="0">
                        <a:latin typeface="Cambria Math" panose="02040503050406030204" pitchFamily="18" charset="0"/>
                        <a:sym typeface="Symbol"/>
                      </a:rPr>
                      <m:t></m:t>
                    </m:r>
                    <m:r>
                      <a:rPr lang="en-US" sz="1400" b="1" i="0" dirty="0" smtClean="0">
                        <a:latin typeface="Cambria Math" panose="02040503050406030204" pitchFamily="18" charset="0"/>
                      </a:rPr>
                      <m:t>=</m:t>
                    </m:r>
                    <m:r>
                      <a:rPr lang="en-US" sz="1400" b="1" i="0" dirty="0" smtClean="0">
                        <a:latin typeface="Cambria Math" panose="02040503050406030204" pitchFamily="18" charset="0"/>
                      </a:rPr>
                      <m:t>𝟎</m:t>
                    </m:r>
                    <m:r>
                      <a:rPr lang="en-US" sz="1400" b="1" i="0" dirty="0" smtClean="0">
                        <a:latin typeface="Cambria Math" panose="02040503050406030204" pitchFamily="18" charset="0"/>
                      </a:rPr>
                      <m:t>.</m:t>
                    </m:r>
                    <m:r>
                      <a:rPr lang="en-US" sz="1400" b="1" i="0" dirty="0" smtClean="0">
                        <a:latin typeface="Cambria Math" panose="02040503050406030204" pitchFamily="18" charset="0"/>
                      </a:rPr>
                      <m:t>𝟎𝟎𝟎𝟎𝟏</m:t>
                    </m:r>
                  </m:oMath>
                </a14:m>
                <a:endParaRPr lang="en-US" sz="1400" b="1" dirty="0">
                  <a:latin typeface="Open Sans" panose="020B0606030504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619367" y="5484911"/>
                <a:ext cx="4648200" cy="307777"/>
              </a:xfrm>
              <a:prstGeom prst="rect">
                <a:avLst/>
              </a:prstGeom>
              <a:blipFill rotWithShape="0">
                <a:blip r:embed="rId6"/>
                <a:stretch>
                  <a:fillRect l="-394"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3347447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Mixed-Influence Model</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pPr marL="0" indent="0">
                  <a:buNone/>
                </a:pPr>
                <a:r>
                  <a:rPr lang="en-US" dirty="0"/>
                  <a:t>The adoption rate is a function that depends on both the number of already activated individuals and external forces,</a:t>
                </a:r>
              </a:p>
              <a:p>
                <a:pPr lvl="1"/>
                <a14:m>
                  <m:oMath xmlns:m="http://schemas.openxmlformats.org/officeDocument/2006/math">
                    <m:r>
                      <a:rPr lang="en-US" i="1" dirty="0" smtClean="0">
                        <a:latin typeface="Cambria Math" panose="02040503050406030204" pitchFamily="18" charset="0"/>
                      </a:rPr>
                      <m:t> </m:t>
                    </m:r>
                    <m:r>
                      <a:rPr lang="en-US" i="1" dirty="0" err="1">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𝑡</m:t>
                    </m:r>
                    <m:r>
                      <a:rPr lang="en-US" i="1" dirty="0">
                        <a:latin typeface="Cambria Math" panose="02040503050406030204" pitchFamily="18" charset="0"/>
                      </a:rPr>
                      <m:t>) = </m:t>
                    </m:r>
                    <m:r>
                      <a:rPr lang="el-GR" i="1" dirty="0" smtClean="0">
                        <a:latin typeface="Cambria Math" panose="02040503050406030204" pitchFamily="18" charset="0"/>
                      </a:rPr>
                      <m:t>𝛼</m:t>
                    </m:r>
                    <m:r>
                      <a:rPr lang="en-US" i="1" dirty="0" smtClean="0">
                        <a:latin typeface="Cambria Math" panose="02040503050406030204" pitchFamily="18" charset="0"/>
                      </a:rPr>
                      <m:t> + </m:t>
                    </m:r>
                    <m:r>
                      <a:rPr lang="el-GR" i="1" dirty="0" smtClean="0">
                        <a:latin typeface="Cambria Math" panose="02040503050406030204" pitchFamily="18" charset="0"/>
                        <a:sym typeface="Symbol"/>
                      </a:rPr>
                      <m:t></m:t>
                    </m:r>
                    <m:r>
                      <a:rPr lang="en-US" i="1" dirty="0">
                        <a:latin typeface="Cambria Math" panose="02040503050406030204" pitchFamily="18" charset="0"/>
                        <a:sym typeface="Symbol"/>
                      </a:rPr>
                      <m:t>𝐴</m:t>
                    </m:r>
                    <m:r>
                      <a:rPr lang="en-US" i="1" dirty="0">
                        <a:latin typeface="Cambria Math" panose="02040503050406030204" pitchFamily="18" charset="0"/>
                        <a:sym typeface="Symbol"/>
                      </a:rPr>
                      <m:t>(</m:t>
                    </m:r>
                    <m:r>
                      <a:rPr lang="en-US" i="1" dirty="0">
                        <a:latin typeface="Cambria Math" panose="02040503050406030204" pitchFamily="18" charset="0"/>
                        <a:sym typeface="Symbol"/>
                      </a:rPr>
                      <m:t>𝑡</m:t>
                    </m:r>
                    <m:r>
                      <a:rPr lang="en-US" i="1" dirty="0">
                        <a:latin typeface="Cambria Math" panose="02040503050406030204" pitchFamily="18" charset="0"/>
                        <a:sym typeface="Symbol"/>
                      </a:rPr>
                      <m:t>)</m:t>
                    </m:r>
                  </m:oMath>
                </a14:m>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2"/>
                <a:stretch>
                  <a:fillRect l="-1481" t="-1145" r="-2444"/>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3272269"/>
            <a:ext cx="4884526" cy="86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4886892"/>
            <a:ext cx="5233987" cy="161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rot="5400000">
            <a:off x="1309102" y="4365206"/>
            <a:ext cx="662372"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9026" y="2362200"/>
            <a:ext cx="3123677" cy="2405873"/>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5937719" y="4886892"/>
                <a:ext cx="2596681" cy="1164614"/>
              </a:xfrm>
              <a:prstGeom prst="rect">
                <a:avLst/>
              </a:prstGeom>
            </p:spPr>
            <p:txBody>
              <a:bodyPr wrap="square">
                <a:spAutoFit/>
              </a:bodyPr>
              <a:lstStyle/>
              <a:p>
                <a:r>
                  <a:rPr lang="en-US" sz="1400" b="1" dirty="0">
                    <a:latin typeface="Open Sans" panose="020B0606030504020204" pitchFamily="34" charset="0"/>
                  </a:rPr>
                  <a:t>Simulation for </a:t>
                </a:r>
                <a:endParaRPr lang="en-US" sz="1400" b="1"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400" b="1" i="1" dirty="0">
                          <a:latin typeface="Cambria Math" panose="02040503050406030204" pitchFamily="18" charset="0"/>
                        </a:rPr>
                        <m:t>𝑷</m:t>
                      </m:r>
                      <m:r>
                        <a:rPr lang="en-US" sz="1400" b="1" i="1" dirty="0">
                          <a:latin typeface="Cambria Math" panose="02040503050406030204" pitchFamily="18" charset="0"/>
                        </a:rPr>
                        <m:t>=</m:t>
                      </m:r>
                      <m:r>
                        <a:rPr lang="en-US" sz="1400" b="1" i="1" dirty="0">
                          <a:latin typeface="Cambria Math" panose="02040503050406030204" pitchFamily="18" charset="0"/>
                        </a:rPr>
                        <m:t>𝟐𝟎𝟎</m:t>
                      </m:r>
                    </m:oMath>
                  </m:oMathPara>
                </a14:m>
                <a:endParaRPr lang="en-US" sz="1400" b="1" i="1" dirty="0">
                  <a:latin typeface="Cambria Math" panose="02040503050406030204" pitchFamily="18" charset="0"/>
                </a:endParaRPr>
              </a:p>
              <a:p>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𝑨</m:t>
                        </m:r>
                      </m:e>
                      <m:sub>
                        <m:r>
                          <a:rPr lang="en-US" sz="1400" b="1" i="1" dirty="0" smtClean="0">
                            <a:latin typeface="Cambria Math" panose="02040503050406030204" pitchFamily="18" charset="0"/>
                          </a:rPr>
                          <m:t>𝟎</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𝟑𝟎</m:t>
                    </m:r>
                  </m:oMath>
                </a14:m>
                <a:r>
                  <a:rPr lang="en-US" sz="1400" b="1" dirty="0">
                    <a:latin typeface="Open Sans" panose="020B0606030504020204" pitchFamily="34" charset="0"/>
                  </a:rPr>
                  <a:t>, </a:t>
                </a:r>
                <a:endParaRPr lang="en-US" sz="1400" b="1" dirty="0">
                  <a:latin typeface="Cambria Math" panose="02040503050406030204" pitchFamily="18" charset="0"/>
                  <a:sym typeface="Symbol"/>
                </a:endParaRPr>
              </a:p>
              <a:p>
                <a14:m>
                  <m:oMath xmlns:m="http://schemas.openxmlformats.org/officeDocument/2006/math">
                    <m:r>
                      <a:rPr lang="el-GR" sz="1400" b="1" i="0" dirty="0">
                        <a:latin typeface="Cambria Math" panose="02040503050406030204" pitchFamily="18" charset="0"/>
                        <a:sym typeface="Symbol"/>
                      </a:rPr>
                      <m:t></m:t>
                    </m:r>
                    <m:r>
                      <a:rPr lang="en-US" sz="1400" b="1" i="0" dirty="0" smtClean="0">
                        <a:latin typeface="Cambria Math" panose="02040503050406030204" pitchFamily="18" charset="0"/>
                      </a:rPr>
                      <m:t>=</m:t>
                    </m:r>
                    <m:r>
                      <a:rPr lang="en-US" sz="1400" b="1" i="0" dirty="0" smtClean="0">
                        <a:latin typeface="Cambria Math" panose="02040503050406030204" pitchFamily="18" charset="0"/>
                      </a:rPr>
                      <m:t>𝟎</m:t>
                    </m:r>
                    <m:r>
                      <a:rPr lang="en-US" sz="1400" b="1" i="0" dirty="0" smtClean="0">
                        <a:latin typeface="Cambria Math" panose="02040503050406030204" pitchFamily="18" charset="0"/>
                      </a:rPr>
                      <m:t>.</m:t>
                    </m:r>
                    <m:r>
                      <a:rPr lang="en-US" sz="1400" b="1" i="0" dirty="0" smtClean="0">
                        <a:latin typeface="Cambria Math" panose="02040503050406030204" pitchFamily="18" charset="0"/>
                      </a:rPr>
                      <m:t>𝟎𝟎𝟎𝟎𝟏</m:t>
                    </m:r>
                  </m:oMath>
                </a14:m>
                <a:r>
                  <a:rPr lang="en-US" sz="1400" b="1" dirty="0">
                    <a:latin typeface="Open Sans" panose="020B0606030504020204" pitchFamily="34" charset="0"/>
                  </a:rPr>
                  <a:t> and </a:t>
                </a:r>
                <a14:m>
                  <m:oMath xmlns:m="http://schemas.openxmlformats.org/officeDocument/2006/math">
                    <m:r>
                      <a:rPr lang="el-GR" sz="1400" i="1" dirty="0">
                        <a:latin typeface="Cambria Math" panose="02040503050406030204" pitchFamily="18" charset="0"/>
                      </a:rPr>
                      <m:t>𝛼</m:t>
                    </m:r>
                    <m:r>
                      <a:rPr lang="en-US" sz="1400" b="1" i="1" dirty="0">
                        <a:latin typeface="Cambria Math" panose="02040503050406030204" pitchFamily="18" charset="0"/>
                      </a:rPr>
                      <m:t>=</m:t>
                    </m:r>
                    <m:r>
                      <a:rPr lang="en-US" sz="1400" b="1" i="1" dirty="0">
                        <a:latin typeface="Cambria Math" panose="02040503050406030204" pitchFamily="18" charset="0"/>
                      </a:rPr>
                      <m:t>𝟎</m:t>
                    </m:r>
                    <m:r>
                      <a:rPr lang="en-US" sz="1400" b="1" i="1" dirty="0">
                        <a:latin typeface="Cambria Math" panose="02040503050406030204" pitchFamily="18" charset="0"/>
                      </a:rPr>
                      <m:t>.</m:t>
                    </m:r>
                    <m:r>
                      <a:rPr lang="en-US" sz="1400" b="1" i="1" dirty="0">
                        <a:latin typeface="Cambria Math" panose="02040503050406030204" pitchFamily="18" charset="0"/>
                      </a:rPr>
                      <m:t>𝟎𝟎𝟏</m:t>
                    </m:r>
                  </m:oMath>
                </a14:m>
                <a:endParaRPr lang="en-US" sz="1400" b="1" dirty="0">
                  <a:latin typeface="Open Sans" panose="020B0606030504020204" pitchFamily="34" charset="0"/>
                </a:endParaRPr>
              </a:p>
              <a:p>
                <a:endParaRPr lang="en-US" sz="1400" b="1" dirty="0">
                  <a:latin typeface="Open Sans" panose="020B0606030504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937719" y="4886892"/>
                <a:ext cx="2596681" cy="1164614"/>
              </a:xfrm>
              <a:prstGeom prst="rect">
                <a:avLst/>
              </a:prstGeom>
              <a:blipFill rotWithShape="0">
                <a:blip r:embed="rId6"/>
                <a:stretch>
                  <a:fillRect l="-704" t="-1047"/>
                </a:stretch>
              </a:blipFill>
            </p:spPr>
            <p:txBody>
              <a:bodyPr/>
              <a:lstStyle/>
              <a:p>
                <a:r>
                  <a:rPr lang="en-US">
                    <a:noFill/>
                  </a:rPr>
                  <a:t> </a:t>
                </a:r>
              </a:p>
            </p:txBody>
          </p:sp>
        </mc:Fallback>
      </mc:AlternateContent>
    </p:spTree>
    <p:extLst>
      <p:ext uri="{BB962C8B-B14F-4D97-AF65-F5344CB8AC3E}">
        <p14:creationId xmlns:p14="http://schemas.microsoft.com/office/powerpoint/2010/main" val="3296785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of Innovation: Intervention</a:t>
            </a:r>
          </a:p>
        </p:txBody>
      </p:sp>
      <p:sp>
        <p:nvSpPr>
          <p:cNvPr id="3" name="Content Placeholder 2"/>
          <p:cNvSpPr>
            <a:spLocks noGrp="1"/>
          </p:cNvSpPr>
          <p:nvPr>
            <p:ph idx="1"/>
          </p:nvPr>
        </p:nvSpPr>
        <p:spPr>
          <a:xfrm>
            <a:off x="457200" y="1066800"/>
            <a:ext cx="8229600" cy="5257800"/>
          </a:xfrm>
        </p:spPr>
        <p:txBody>
          <a:bodyPr>
            <a:normAutofit fontScale="92500"/>
          </a:bodyPr>
          <a:lstStyle/>
          <a:p>
            <a:pPr marL="514350" indent="-514350">
              <a:buFont typeface="+mj-lt"/>
              <a:buAutoNum type="arabicPeriod"/>
            </a:pPr>
            <a:r>
              <a:rPr lang="en-US" b="1" dirty="0">
                <a:solidFill>
                  <a:srgbClr val="1923F3"/>
                </a:solidFill>
              </a:rPr>
              <a:t>Limiting the distribution of the product or the audience that can adopt the product</a:t>
            </a:r>
            <a:r>
              <a:rPr lang="en-US" dirty="0"/>
              <a:t>. </a:t>
            </a:r>
          </a:p>
          <a:p>
            <a:pPr marL="514350" indent="-514350">
              <a:buFont typeface="+mj-lt"/>
              <a:buAutoNum type="arabicPeriod"/>
            </a:pPr>
            <a:endParaRPr lang="en-US" dirty="0"/>
          </a:p>
          <a:p>
            <a:pPr marL="514350" indent="-514350">
              <a:buFont typeface="+mj-lt"/>
              <a:buAutoNum type="arabicPeriod"/>
            </a:pPr>
            <a:r>
              <a:rPr lang="en-US" b="1" dirty="0">
                <a:solidFill>
                  <a:srgbClr val="1923F3"/>
                </a:solidFill>
              </a:rPr>
              <a:t>Reducing interest in the product being sold. </a:t>
            </a:r>
          </a:p>
          <a:p>
            <a:pPr marL="914400" lvl="1" indent="-514350"/>
            <a:r>
              <a:rPr lang="en-US" dirty="0"/>
              <a:t>A company can inform adopters of the faulty status of the product. </a:t>
            </a:r>
          </a:p>
          <a:p>
            <a:pPr marL="514350" indent="-514350">
              <a:buFont typeface="+mj-lt"/>
              <a:buAutoNum type="arabicPeriod"/>
            </a:pPr>
            <a:endParaRPr lang="en-US" dirty="0"/>
          </a:p>
          <a:p>
            <a:pPr marL="514350" indent="-514350">
              <a:buFont typeface="+mj-lt"/>
              <a:buAutoNum type="arabicPeriod"/>
            </a:pPr>
            <a:r>
              <a:rPr lang="en-US" b="1" dirty="0">
                <a:solidFill>
                  <a:srgbClr val="1923F3"/>
                </a:solidFill>
              </a:rPr>
              <a:t>Reducing interactions within the population. </a:t>
            </a:r>
          </a:p>
          <a:p>
            <a:pPr marL="914400" lvl="1" indent="-514350"/>
            <a:r>
              <a:rPr lang="en-US" dirty="0"/>
              <a:t>Reduced interactions result in less imitations on product adoptions and a general decrease in the trend of adoptions. </a:t>
            </a:r>
          </a:p>
        </p:txBody>
      </p:sp>
    </p:spTree>
    <p:extLst>
      <p:ext uri="{BB962C8B-B14F-4D97-AF65-F5344CB8AC3E}">
        <p14:creationId xmlns:p14="http://schemas.microsoft.com/office/powerpoint/2010/main" val="3865666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endParaRPr lang="en-US"/>
          </a:p>
        </p:txBody>
      </p:sp>
      <p:sp>
        <p:nvSpPr>
          <p:cNvPr id="3" name="Title 2"/>
          <p:cNvSpPr>
            <a:spLocks noGrp="1"/>
          </p:cNvSpPr>
          <p:nvPr>
            <p:ph type="title"/>
          </p:nvPr>
        </p:nvSpPr>
        <p:spPr/>
        <p:txBody>
          <a:bodyPr/>
          <a:lstStyle/>
          <a:p>
            <a:r>
              <a:rPr lang="en-US" dirty="0"/>
              <a:t>Epidemics</a:t>
            </a:r>
          </a:p>
        </p:txBody>
      </p:sp>
      <p:pic>
        <p:nvPicPr>
          <p:cNvPr id="5122" name="Picture 2" descr="Hand Sanitiz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090987"/>
            <a:ext cx="541020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82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Diffusion Types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990600"/>
            <a:ext cx="6209812" cy="3805032"/>
          </a:xfrm>
          <a:prstGeom prst="rect">
            <a:avLst/>
          </a:prstGeom>
        </p:spPr>
      </p:pic>
      <p:sp>
        <p:nvSpPr>
          <p:cNvPr id="5" name="Content Placeholder 4"/>
          <p:cNvSpPr>
            <a:spLocks noGrp="1"/>
          </p:cNvSpPr>
          <p:nvPr>
            <p:ph idx="1"/>
          </p:nvPr>
        </p:nvSpPr>
        <p:spPr>
          <a:xfrm>
            <a:off x="457200" y="5257800"/>
            <a:ext cx="8229600" cy="701731"/>
          </a:xfrm>
          <a:prstGeom prst="rect">
            <a:avLst/>
          </a:prstGeom>
        </p:spPr>
        <p:txBody>
          <a:bodyPr wrap="square">
            <a:spAutoFit/>
          </a:bodyPr>
          <a:lstStyle/>
          <a:p>
            <a:pPr marL="0" indent="0" algn="ctr">
              <a:buNone/>
            </a:pPr>
            <a:r>
              <a:rPr lang="en-US" sz="1800" b="1" dirty="0">
                <a:latin typeface="Open Sans" panose="020B0606030504020204" pitchFamily="34" charset="0"/>
                <a:ea typeface="Open Sans" panose="020B0606030504020204" pitchFamily="34" charset="0"/>
                <a:cs typeface="Open Sans" panose="020B0606030504020204" pitchFamily="34" charset="0"/>
              </a:rPr>
              <a:t>We define the process of interfering with information diffusion</a:t>
            </a:r>
          </a:p>
          <a:p>
            <a:pPr marL="0" indent="0" algn="ctr">
              <a:buNone/>
            </a:pPr>
            <a:r>
              <a:rPr lang="en-US" sz="1800" b="1" dirty="0">
                <a:latin typeface="Open Sans" panose="020B0606030504020204" pitchFamily="34" charset="0"/>
                <a:ea typeface="Open Sans" panose="020B0606030504020204" pitchFamily="34" charset="0"/>
                <a:cs typeface="Open Sans" panose="020B0606030504020204" pitchFamily="34" charset="0"/>
              </a:rPr>
              <a:t>by expediting, delaying, or even stopping diffusion as </a:t>
            </a:r>
            <a:r>
              <a:rPr lang="en-US" sz="18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Intervention</a:t>
            </a:r>
          </a:p>
        </p:txBody>
      </p:sp>
    </p:spTree>
    <p:extLst>
      <p:ext uri="{BB962C8B-B14F-4D97-AF65-F5344CB8AC3E}">
        <p14:creationId xmlns:p14="http://schemas.microsoft.com/office/powerpoint/2010/main" val="3398142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Epidemics: Melissa computer worm</a:t>
            </a:r>
          </a:p>
        </p:txBody>
      </p:sp>
      <p:sp>
        <p:nvSpPr>
          <p:cNvPr id="5" name="Content Placeholder 4"/>
          <p:cNvSpPr>
            <a:spLocks noGrp="1"/>
          </p:cNvSpPr>
          <p:nvPr>
            <p:ph idx="1"/>
          </p:nvPr>
        </p:nvSpPr>
        <p:spPr>
          <a:xfrm>
            <a:off x="463616" y="1828800"/>
            <a:ext cx="4319337" cy="5318760"/>
          </a:xfrm>
        </p:spPr>
        <p:txBody>
          <a:bodyPr>
            <a:normAutofit/>
          </a:bodyPr>
          <a:lstStyle/>
          <a:p>
            <a:r>
              <a:rPr lang="en-US" sz="2000" dirty="0"/>
              <a:t>Started on March 1999</a:t>
            </a:r>
          </a:p>
          <a:p>
            <a:endParaRPr lang="en-US" sz="2000" dirty="0"/>
          </a:p>
          <a:p>
            <a:r>
              <a:rPr lang="en-US" sz="2000" dirty="0"/>
              <a:t>Infected MS Outlook users</a:t>
            </a:r>
          </a:p>
          <a:p>
            <a:endParaRPr lang="en-US" sz="2000" dirty="0"/>
          </a:p>
        </p:txBody>
      </p:sp>
      <p:pic>
        <p:nvPicPr>
          <p:cNvPr id="6146" name="Picture 2" descr="http://www.pandasecurity.com/mediacenter/src/uploads/2013/10/virus_melis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599" y="1045945"/>
            <a:ext cx="4086225" cy="256848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66022" y="3505200"/>
            <a:ext cx="7900738" cy="2554545"/>
          </a:xfrm>
          <a:prstGeom prst="rect">
            <a:avLst/>
          </a:prstGeom>
        </p:spPr>
        <p:txBody>
          <a:bodyPr wrap="square">
            <a:spAutoFit/>
          </a:bodyPr>
          <a:lstStyle/>
          <a:p>
            <a:pPr marL="457200" indent="-4572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The user </a:t>
            </a:r>
          </a:p>
          <a:p>
            <a:pPr marL="914400" lvl="1" indent="-4572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Receives email with a word document that has a virus</a:t>
            </a:r>
          </a:p>
          <a:p>
            <a:pPr marL="914400" lvl="1" indent="-4572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Once opened, the virus sends itself to the first 50 users in the outlook address book</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First detected on Friday, March 26</a:t>
            </a:r>
          </a:p>
          <a:p>
            <a:pPr marL="800100" lvl="1"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On Monday, March 29, the virus had infected more than 100K computers</a:t>
            </a:r>
          </a:p>
        </p:txBody>
      </p:sp>
    </p:spTree>
    <p:extLst>
      <p:ext uri="{BB962C8B-B14F-4D97-AF65-F5344CB8AC3E}">
        <p14:creationId xmlns:p14="http://schemas.microsoft.com/office/powerpoint/2010/main" val="3847918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Epidemics</a:t>
            </a:r>
          </a:p>
        </p:txBody>
      </p:sp>
      <p:sp>
        <p:nvSpPr>
          <p:cNvPr id="5" name="Content Placeholder 4"/>
          <p:cNvSpPr>
            <a:spLocks noGrp="1"/>
          </p:cNvSpPr>
          <p:nvPr>
            <p:ph idx="1"/>
          </p:nvPr>
        </p:nvSpPr>
        <p:spPr>
          <a:xfrm>
            <a:off x="457200" y="1066800"/>
            <a:ext cx="8382000" cy="5318760"/>
          </a:xfrm>
        </p:spPr>
        <p:txBody>
          <a:bodyPr>
            <a:normAutofit/>
          </a:bodyPr>
          <a:lstStyle/>
          <a:p>
            <a:pPr marL="0" indent="0">
              <a:buNone/>
            </a:pPr>
            <a:r>
              <a:rPr lang="en-US" dirty="0"/>
              <a:t>Epidemics describes the process by which diseases spread. This process consists of</a:t>
            </a:r>
          </a:p>
          <a:p>
            <a:pPr lvl="1"/>
            <a:endParaRPr lang="en-US" dirty="0">
              <a:solidFill>
                <a:srgbClr val="FF0000"/>
              </a:solidFill>
            </a:endParaRPr>
          </a:p>
          <a:p>
            <a:pPr lvl="1"/>
            <a:r>
              <a:rPr lang="en-US" dirty="0">
                <a:solidFill>
                  <a:srgbClr val="FF0000"/>
                </a:solidFill>
              </a:rPr>
              <a:t>A pathogen</a:t>
            </a:r>
            <a:r>
              <a:rPr lang="en-US" dirty="0"/>
              <a:t> </a:t>
            </a:r>
          </a:p>
          <a:p>
            <a:pPr lvl="2"/>
            <a:r>
              <a:rPr lang="en-US" dirty="0"/>
              <a:t>The disease being spread</a:t>
            </a:r>
          </a:p>
          <a:p>
            <a:pPr lvl="2"/>
            <a:r>
              <a:rPr lang="en-US" dirty="0"/>
              <a:t>Tweet being retweeted</a:t>
            </a:r>
          </a:p>
          <a:p>
            <a:pPr lvl="1"/>
            <a:endParaRPr lang="en-US" dirty="0">
              <a:solidFill>
                <a:srgbClr val="FF0000"/>
              </a:solidFill>
            </a:endParaRPr>
          </a:p>
          <a:p>
            <a:pPr lvl="1"/>
            <a:r>
              <a:rPr lang="en-US" dirty="0">
                <a:solidFill>
                  <a:srgbClr val="FF0000"/>
                </a:solidFill>
              </a:rPr>
              <a:t>A population of hosts </a:t>
            </a:r>
            <a:endParaRPr lang="en-US" dirty="0"/>
          </a:p>
          <a:p>
            <a:pPr lvl="2"/>
            <a:r>
              <a:rPr lang="en-US" dirty="0"/>
              <a:t>Humans, animals, plants, etc.</a:t>
            </a:r>
          </a:p>
          <a:p>
            <a:pPr lvl="1"/>
            <a:endParaRPr lang="en-US" dirty="0">
              <a:solidFill>
                <a:srgbClr val="FF0000"/>
              </a:solidFill>
            </a:endParaRPr>
          </a:p>
          <a:p>
            <a:pPr lvl="1"/>
            <a:r>
              <a:rPr lang="en-US" dirty="0">
                <a:solidFill>
                  <a:srgbClr val="FF0000"/>
                </a:solidFill>
              </a:rPr>
              <a:t>A spreading mechanism </a:t>
            </a:r>
            <a:endParaRPr lang="en-US" dirty="0"/>
          </a:p>
          <a:p>
            <a:pPr lvl="2"/>
            <a:r>
              <a:rPr lang="en-US" dirty="0"/>
              <a:t>Breathing, drinking, sexual activity, etc.</a:t>
            </a:r>
          </a:p>
        </p:txBody>
      </p:sp>
      <p:pic>
        <p:nvPicPr>
          <p:cNvPr id="7170" name="Picture 2" descr="http://science.psu.edu/news-and-events/2013-news/images/research/bio/Salathe_SchoolDa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2133600"/>
            <a:ext cx="2626756" cy="337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9200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Epidemics and Cascades</a:t>
            </a:r>
          </a:p>
        </p:txBody>
      </p:sp>
      <p:sp>
        <p:nvSpPr>
          <p:cNvPr id="3" name="Content Placeholder 2"/>
          <p:cNvSpPr>
            <a:spLocks noGrp="1"/>
          </p:cNvSpPr>
          <p:nvPr>
            <p:ph idx="1"/>
          </p:nvPr>
        </p:nvSpPr>
        <p:spPr>
          <a:xfrm>
            <a:off x="457200" y="1066800"/>
            <a:ext cx="8458200" cy="5318760"/>
          </a:xfrm>
        </p:spPr>
        <p:txBody>
          <a:bodyPr>
            <a:normAutofit/>
          </a:bodyPr>
          <a:lstStyle/>
          <a:p>
            <a:r>
              <a:rPr lang="en-US" dirty="0"/>
              <a:t>Epidemic models assume an </a:t>
            </a:r>
            <a:r>
              <a:rPr lang="en-US" b="1" u="sng" dirty="0"/>
              <a:t>implicit network </a:t>
            </a:r>
            <a:r>
              <a:rPr lang="en-US" dirty="0"/>
              <a:t>and unknown connections between users.</a:t>
            </a:r>
          </a:p>
          <a:p>
            <a:pPr lvl="1"/>
            <a:r>
              <a:rPr lang="en-US" dirty="0"/>
              <a:t>Unlike information cascades and herding</a:t>
            </a:r>
          </a:p>
          <a:p>
            <a:pPr lvl="1"/>
            <a:r>
              <a:rPr lang="en-US" dirty="0"/>
              <a:t>Similar to diffusion of innovations models, </a:t>
            </a:r>
          </a:p>
          <a:p>
            <a:endParaRPr lang="en-US" dirty="0"/>
          </a:p>
          <a:p>
            <a:r>
              <a:rPr lang="en-US" dirty="0"/>
              <a:t>Epidemic models are more suitable when we are interested in global patterns</a:t>
            </a:r>
          </a:p>
          <a:p>
            <a:pPr lvl="1"/>
            <a:r>
              <a:rPr lang="en-US" dirty="0">
                <a:solidFill>
                  <a:srgbClr val="1923F3"/>
                </a:solidFill>
              </a:rPr>
              <a:t>Trends</a:t>
            </a:r>
          </a:p>
          <a:p>
            <a:pPr lvl="1"/>
            <a:r>
              <a:rPr lang="en-US" dirty="0">
                <a:solidFill>
                  <a:srgbClr val="1923F3"/>
                </a:solidFill>
              </a:rPr>
              <a:t>Ratios of people getting infected</a:t>
            </a:r>
          </a:p>
          <a:p>
            <a:pPr lvl="1"/>
            <a:r>
              <a:rPr lang="en-US" dirty="0">
                <a:solidFill>
                  <a:srgbClr val="FF0000"/>
                </a:solidFill>
              </a:rPr>
              <a:t>Not suitable for who infects whom</a:t>
            </a:r>
          </a:p>
        </p:txBody>
      </p:sp>
    </p:spTree>
    <p:extLst>
      <p:ext uri="{BB962C8B-B14F-4D97-AF65-F5344CB8AC3E}">
        <p14:creationId xmlns:p14="http://schemas.microsoft.com/office/powerpoint/2010/main" val="3086661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Analyze Epidemics?</a:t>
            </a:r>
          </a:p>
        </p:txBody>
      </p:sp>
      <p:sp>
        <p:nvSpPr>
          <p:cNvPr id="3" name="Content Placeholder 2"/>
          <p:cNvSpPr>
            <a:spLocks noGrp="1"/>
          </p:cNvSpPr>
          <p:nvPr>
            <p:ph idx="1"/>
          </p:nvPr>
        </p:nvSpPr>
        <p:spPr>
          <a:xfrm>
            <a:off x="457200" y="1066800"/>
            <a:ext cx="8305800" cy="3810000"/>
          </a:xfrm>
        </p:spPr>
        <p:txBody>
          <a:bodyPr>
            <a:normAutofit fontScale="85000" lnSpcReduction="10000"/>
          </a:bodyPr>
          <a:lstStyle/>
          <a:p>
            <a:pPr marL="0" indent="0">
              <a:buNone/>
            </a:pPr>
            <a:r>
              <a:rPr lang="en-US" b="1" dirty="0"/>
              <a:t>I. Using </a:t>
            </a:r>
            <a:r>
              <a:rPr lang="en-US" b="1" dirty="0">
                <a:solidFill>
                  <a:srgbClr val="00B050"/>
                </a:solidFill>
              </a:rPr>
              <a:t>Contact Network</a:t>
            </a:r>
          </a:p>
          <a:p>
            <a:pPr lvl="1"/>
            <a:r>
              <a:rPr lang="en-US" dirty="0"/>
              <a:t>look at how hosts contact each other and devise methods that describe how epidemics happen in networks.</a:t>
            </a:r>
          </a:p>
          <a:p>
            <a:pPr lvl="1"/>
            <a:r>
              <a:rPr lang="en-US" b="1" dirty="0"/>
              <a:t>Contact network</a:t>
            </a:r>
            <a:r>
              <a:rPr lang="en-US" dirty="0"/>
              <a:t>: a graph where nodes represent the hosts and edges represent the interactions between these hosts. </a:t>
            </a:r>
          </a:p>
          <a:p>
            <a:pPr lvl="2"/>
            <a:r>
              <a:rPr lang="en-US" dirty="0"/>
              <a:t>E.g., In influenza contact network, hosts (nodes) that breathe the same air are connected</a:t>
            </a:r>
          </a:p>
          <a:p>
            <a:endParaRPr lang="en-US" dirty="0"/>
          </a:p>
          <a:p>
            <a:pPr marL="0" indent="0">
              <a:buNone/>
            </a:pPr>
            <a:r>
              <a:rPr lang="en-US" b="1" dirty="0">
                <a:solidFill>
                  <a:srgbClr val="FF0000"/>
                </a:solidFill>
              </a:rPr>
              <a:t>II. Fully-mixed</a:t>
            </a:r>
            <a:r>
              <a:rPr lang="en-US" b="1" dirty="0"/>
              <a:t> Method</a:t>
            </a:r>
          </a:p>
          <a:p>
            <a:pPr lvl="1"/>
            <a:r>
              <a:rPr lang="en-US" dirty="0"/>
              <a:t>Analyze only the rates at which hosts get infected, recover, etc. and avoid considering network information</a:t>
            </a:r>
          </a:p>
        </p:txBody>
      </p:sp>
      <p:sp>
        <p:nvSpPr>
          <p:cNvPr id="4" name="Rectangle: Rounded Corners 3"/>
          <p:cNvSpPr/>
          <p:nvPr/>
        </p:nvSpPr>
        <p:spPr>
          <a:xfrm>
            <a:off x="457200" y="5080337"/>
            <a:ext cx="8077200" cy="132802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2400" dirty="0">
                <a:latin typeface="Open Sans" panose="020B0606030504020204" pitchFamily="34" charset="0"/>
              </a:rPr>
              <a:t>The models discussed here will assume:</a:t>
            </a:r>
          </a:p>
          <a:p>
            <a:pPr marL="285750" indent="-285750" algn="ctr">
              <a:buFont typeface="Arial" pitchFamily="34" charset="0"/>
              <a:buChar char="•"/>
            </a:pPr>
            <a:r>
              <a:rPr lang="en-US" sz="2400" dirty="0">
                <a:latin typeface="Open Sans" panose="020B0606030504020204" pitchFamily="34" charset="0"/>
              </a:rPr>
              <a:t>No contact network information is available</a:t>
            </a:r>
          </a:p>
          <a:p>
            <a:pPr marL="285750" indent="-285750" algn="ctr">
              <a:buFont typeface="Arial" pitchFamily="34" charset="0"/>
              <a:buChar char="•"/>
            </a:pPr>
            <a:r>
              <a:rPr lang="en-US" sz="2400" dirty="0">
                <a:latin typeface="Open Sans" panose="020B0606030504020204" pitchFamily="34" charset="0"/>
              </a:rPr>
              <a:t>The process by which hosts get infected is unknown</a:t>
            </a:r>
          </a:p>
        </p:txBody>
      </p:sp>
    </p:spTree>
    <p:extLst>
      <p:ext uri="{BB962C8B-B14F-4D97-AF65-F5344CB8AC3E}">
        <p14:creationId xmlns:p14="http://schemas.microsoft.com/office/powerpoint/2010/main" val="87681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a:xfrm>
            <a:off x="6934200" y="3886200"/>
            <a:ext cx="1905000" cy="2438400"/>
          </a:xfrm>
        </p:spPr>
        <p:txBody>
          <a:bodyPr>
            <a:normAutofit/>
          </a:bodyPr>
          <a:lstStyle/>
          <a:p>
            <a:r>
              <a:rPr lang="en-US" sz="2400" dirty="0"/>
              <a:t>SI</a:t>
            </a:r>
          </a:p>
          <a:p>
            <a:r>
              <a:rPr lang="en-US" sz="2400" dirty="0"/>
              <a:t>SIR</a:t>
            </a:r>
          </a:p>
          <a:p>
            <a:r>
              <a:rPr lang="en-US" sz="2400" dirty="0"/>
              <a:t>SIS</a:t>
            </a:r>
          </a:p>
          <a:p>
            <a:r>
              <a:rPr lang="en-US" sz="2400" dirty="0"/>
              <a:t>SIRS</a:t>
            </a:r>
          </a:p>
        </p:txBody>
      </p:sp>
      <p:sp>
        <p:nvSpPr>
          <p:cNvPr id="3" name="Title 2"/>
          <p:cNvSpPr>
            <a:spLocks noGrp="1"/>
          </p:cNvSpPr>
          <p:nvPr>
            <p:ph type="title"/>
          </p:nvPr>
        </p:nvSpPr>
        <p:spPr/>
        <p:txBody>
          <a:bodyPr/>
          <a:lstStyle/>
          <a:p>
            <a:r>
              <a:rPr lang="en-US" dirty="0"/>
              <a:t>Basic Epidemic Models</a:t>
            </a:r>
          </a:p>
        </p:txBody>
      </p:sp>
    </p:spTree>
    <p:extLst>
      <p:ext uri="{BB962C8B-B14F-4D97-AF65-F5344CB8AC3E}">
        <p14:creationId xmlns:p14="http://schemas.microsoft.com/office/powerpoint/2010/main" val="1918757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SI</a:t>
            </a:r>
            <a:r>
              <a:rPr lang="en-US" dirty="0"/>
              <a:t> Model: Definition</a:t>
            </a:r>
          </a:p>
        </p:txBody>
      </p:sp>
      <p:sp>
        <p:nvSpPr>
          <p:cNvPr id="4" name="Content Placeholder 3"/>
          <p:cNvSpPr>
            <a:spLocks noGrp="1"/>
          </p:cNvSpPr>
          <p:nvPr>
            <p:ph idx="1"/>
          </p:nvPr>
        </p:nvSpPr>
        <p:spPr>
          <a:xfrm>
            <a:off x="457200" y="1066800"/>
            <a:ext cx="8382000" cy="5318760"/>
          </a:xfrm>
        </p:spPr>
        <p:txBody>
          <a:bodyPr>
            <a:normAutofit lnSpcReduction="10000"/>
          </a:bodyPr>
          <a:lstStyle/>
          <a:p>
            <a:pPr marL="0" indent="0">
              <a:buNone/>
            </a:pPr>
            <a:r>
              <a:rPr lang="en-US" b="1" dirty="0"/>
              <a:t>SI</a:t>
            </a:r>
            <a:r>
              <a:rPr lang="en-US" dirty="0"/>
              <a:t> model:</a:t>
            </a:r>
          </a:p>
          <a:p>
            <a:r>
              <a:rPr lang="en-US" dirty="0"/>
              <a:t>The </a:t>
            </a:r>
            <a:r>
              <a:rPr lang="en-US" i="1" dirty="0">
                <a:solidFill>
                  <a:srgbClr val="1923F3"/>
                </a:solidFill>
              </a:rPr>
              <a:t>susceptible</a:t>
            </a:r>
            <a:r>
              <a:rPr lang="en-US" dirty="0">
                <a:solidFill>
                  <a:srgbClr val="1923F3"/>
                </a:solidFill>
              </a:rPr>
              <a:t> </a:t>
            </a:r>
            <a:r>
              <a:rPr lang="en-US" dirty="0"/>
              <a:t>individuals get infected</a:t>
            </a:r>
          </a:p>
          <a:p>
            <a:r>
              <a:rPr lang="en-US" dirty="0"/>
              <a:t>Once </a:t>
            </a:r>
            <a:r>
              <a:rPr lang="en-US" i="1" dirty="0">
                <a:solidFill>
                  <a:srgbClr val="1923F3"/>
                </a:solidFill>
              </a:rPr>
              <a:t>infected,</a:t>
            </a:r>
            <a:r>
              <a:rPr lang="en-US" dirty="0">
                <a:solidFill>
                  <a:srgbClr val="1923F3"/>
                </a:solidFill>
              </a:rPr>
              <a:t> </a:t>
            </a:r>
            <a:r>
              <a:rPr lang="en-US" dirty="0"/>
              <a:t>they will never get cured</a:t>
            </a:r>
          </a:p>
          <a:p>
            <a:endParaRPr lang="en-US" b="1" dirty="0"/>
          </a:p>
          <a:p>
            <a:pPr marL="0" indent="0">
              <a:buNone/>
            </a:pPr>
            <a:r>
              <a:rPr lang="en-US" b="1" dirty="0"/>
              <a:t>Two Types of Users:</a:t>
            </a:r>
          </a:p>
          <a:p>
            <a:r>
              <a:rPr lang="en-US" b="1" dirty="0">
                <a:solidFill>
                  <a:srgbClr val="00B050"/>
                </a:solidFill>
              </a:rPr>
              <a:t>Susceptible</a:t>
            </a:r>
            <a:endParaRPr lang="en-US" dirty="0">
              <a:solidFill>
                <a:srgbClr val="00B050"/>
              </a:solidFill>
            </a:endParaRPr>
          </a:p>
          <a:p>
            <a:pPr lvl="1"/>
            <a:r>
              <a:rPr lang="en-US" dirty="0"/>
              <a:t>When an individual is in the susceptible state, he or she can potentially get infected by the disease.</a:t>
            </a:r>
          </a:p>
          <a:p>
            <a:endParaRPr lang="en-US" b="1" dirty="0"/>
          </a:p>
          <a:p>
            <a:r>
              <a:rPr lang="en-US" b="1" dirty="0">
                <a:solidFill>
                  <a:srgbClr val="FF0000"/>
                </a:solidFill>
              </a:rPr>
              <a:t>Infected</a:t>
            </a:r>
          </a:p>
          <a:p>
            <a:pPr lvl="1"/>
            <a:r>
              <a:rPr lang="en-US" dirty="0"/>
              <a:t>An infected individual has the chance of infecting susceptible parties</a:t>
            </a:r>
          </a:p>
        </p:txBody>
      </p:sp>
    </p:spTree>
    <p:extLst>
      <p:ext uri="{BB962C8B-B14F-4D97-AF65-F5344CB8AC3E}">
        <p14:creationId xmlns:p14="http://schemas.microsoft.com/office/powerpoint/2010/main" val="1487515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10600" cy="5318760"/>
              </a:xfrm>
            </p:spPr>
            <p:txBody>
              <a:bodyPr>
                <a:normAutofit/>
              </a:bodyPr>
              <a:lstStyle/>
              <a:p>
                <a14:m>
                  <m:oMath xmlns:m="http://schemas.openxmlformats.org/officeDocument/2006/math">
                    <m:r>
                      <a:rPr lang="en-US" i="1" dirty="0" smtClean="0">
                        <a:solidFill>
                          <a:srgbClr val="1923F3"/>
                        </a:solidFill>
                        <a:latin typeface="Cambria Math" panose="02040503050406030204" pitchFamily="18" charset="0"/>
                      </a:rPr>
                      <m:t>𝑁</m:t>
                    </m:r>
                  </m:oMath>
                </a14:m>
                <a:r>
                  <a:rPr lang="en-US" dirty="0"/>
                  <a:t>: size of the crowd</a:t>
                </a:r>
              </a:p>
              <a:p>
                <a14:m>
                  <m:oMath xmlns:m="http://schemas.openxmlformats.org/officeDocument/2006/math">
                    <m:r>
                      <a:rPr lang="en-US" i="1" dirty="0" smtClean="0">
                        <a:solidFill>
                          <a:srgbClr val="00B050"/>
                        </a:solidFill>
                        <a:latin typeface="Cambria Math" panose="02040503050406030204" pitchFamily="18" charset="0"/>
                      </a:rPr>
                      <m:t>𝑆</m:t>
                    </m:r>
                    <m:r>
                      <a:rPr lang="en-US" i="1" dirty="0" smtClean="0">
                        <a:solidFill>
                          <a:srgbClr val="00B050"/>
                        </a:solidFill>
                        <a:latin typeface="Cambria Math" panose="02040503050406030204" pitchFamily="18" charset="0"/>
                      </a:rPr>
                      <m:t>(</m:t>
                    </m:r>
                    <m:r>
                      <a:rPr lang="en-US" i="1" dirty="0" smtClean="0">
                        <a:solidFill>
                          <a:srgbClr val="00B050"/>
                        </a:solidFill>
                        <a:latin typeface="Cambria Math" panose="02040503050406030204" pitchFamily="18" charset="0"/>
                      </a:rPr>
                      <m:t>𝑡</m:t>
                    </m:r>
                    <m:r>
                      <a:rPr lang="en-US" i="1" dirty="0" smtClean="0">
                        <a:solidFill>
                          <a:srgbClr val="00B050"/>
                        </a:solidFill>
                        <a:latin typeface="Cambria Math" panose="02040503050406030204" pitchFamily="18" charset="0"/>
                      </a:rPr>
                      <m:t>)</m:t>
                    </m:r>
                  </m:oMath>
                </a14:m>
                <a:r>
                  <a:rPr lang="en-US" dirty="0"/>
                  <a:t>: number of susceptible individuals at time </a:t>
                </a:r>
                <a14:m>
                  <m:oMath xmlns:m="http://schemas.openxmlformats.org/officeDocument/2006/math">
                    <m:r>
                      <a:rPr lang="en-US" i="1" dirty="0" smtClean="0">
                        <a:latin typeface="Cambria Math" panose="02040503050406030204" pitchFamily="18" charset="0"/>
                      </a:rPr>
                      <m:t>𝑡</m:t>
                    </m:r>
                  </m:oMath>
                </a14:m>
                <a:r>
                  <a:rPr lang="en-US" dirty="0"/>
                  <a:t> </a:t>
                </a:r>
              </a:p>
              <a:p>
                <a:pPr lvl="1"/>
                <a14:m>
                  <m:oMath xmlns:m="http://schemas.openxmlformats.org/officeDocument/2006/math">
                    <m:r>
                      <a:rPr lang="en-US" i="1" dirty="0" smtClean="0">
                        <a:solidFill>
                          <a:srgbClr val="00B050"/>
                        </a:solidFill>
                        <a:latin typeface="Cambria Math" panose="02040503050406030204" pitchFamily="18" charset="0"/>
                      </a:rPr>
                      <m:t>𝑠</m:t>
                    </m:r>
                    <m:r>
                      <a:rPr lang="en-US" i="1" dirty="0" smtClean="0">
                        <a:solidFill>
                          <a:srgbClr val="00B050"/>
                        </a:solidFill>
                        <a:latin typeface="Cambria Math" panose="02040503050406030204" pitchFamily="18" charset="0"/>
                      </a:rPr>
                      <m:t>(</m:t>
                    </m:r>
                    <m:r>
                      <a:rPr lang="en-US" i="1" dirty="0" smtClean="0">
                        <a:solidFill>
                          <a:srgbClr val="00B050"/>
                        </a:solidFill>
                        <a:latin typeface="Cambria Math" panose="02040503050406030204" pitchFamily="18" charset="0"/>
                      </a:rPr>
                      <m:t>𝑡</m:t>
                    </m:r>
                    <m:r>
                      <a:rPr lang="en-US" i="1" dirty="0" smtClean="0">
                        <a:solidFill>
                          <a:srgbClr val="00B050"/>
                        </a:solidFill>
                        <a:latin typeface="Cambria Math" panose="02040503050406030204" pitchFamily="18" charset="0"/>
                      </a:rPr>
                      <m:t>) = </m:t>
                    </m:r>
                    <m:r>
                      <a:rPr lang="en-US" i="1" dirty="0" smtClean="0">
                        <a:solidFill>
                          <a:srgbClr val="00B050"/>
                        </a:solidFill>
                        <a:latin typeface="Cambria Math" panose="02040503050406030204" pitchFamily="18" charset="0"/>
                      </a:rPr>
                      <m:t>𝑆</m:t>
                    </m:r>
                    <m:r>
                      <a:rPr lang="en-US" i="1" dirty="0" smtClean="0">
                        <a:solidFill>
                          <a:srgbClr val="00B050"/>
                        </a:solidFill>
                        <a:latin typeface="Cambria Math" panose="02040503050406030204" pitchFamily="18" charset="0"/>
                      </a:rPr>
                      <m:t>(</m:t>
                    </m:r>
                    <m:r>
                      <a:rPr lang="en-US" i="1" dirty="0" smtClean="0">
                        <a:solidFill>
                          <a:srgbClr val="00B050"/>
                        </a:solidFill>
                        <a:latin typeface="Cambria Math" panose="02040503050406030204" pitchFamily="18" charset="0"/>
                      </a:rPr>
                      <m:t>𝑡</m:t>
                    </m:r>
                    <m:r>
                      <a:rPr lang="en-US" i="1" dirty="0" smtClean="0">
                        <a:solidFill>
                          <a:srgbClr val="00B050"/>
                        </a:solidFill>
                        <a:latin typeface="Cambria Math" panose="02040503050406030204" pitchFamily="18" charset="0"/>
                      </a:rPr>
                      <m:t>)/</m:t>
                    </m:r>
                    <m:r>
                      <a:rPr lang="en-US" i="1" dirty="0" smtClean="0">
                        <a:solidFill>
                          <a:srgbClr val="00B050"/>
                        </a:solidFill>
                        <a:latin typeface="Cambria Math" panose="02040503050406030204" pitchFamily="18" charset="0"/>
                      </a:rPr>
                      <m:t>𝑁</m:t>
                    </m:r>
                  </m:oMath>
                </a14:m>
                <a:endParaRPr lang="en-US" dirty="0">
                  <a:solidFill>
                    <a:srgbClr val="00B050"/>
                  </a:solidFill>
                </a:endParaRPr>
              </a:p>
              <a:p>
                <a14:m>
                  <m:oMath xmlns:m="http://schemas.openxmlformats.org/officeDocument/2006/math">
                    <m:r>
                      <a:rPr lang="en-US" i="1" dirty="0" smtClean="0">
                        <a:solidFill>
                          <a:srgbClr val="FF0000"/>
                        </a:solidFill>
                        <a:latin typeface="Cambria Math" panose="02040503050406030204" pitchFamily="18" charset="0"/>
                      </a:rPr>
                      <m:t>𝐼</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𝑡</m:t>
                    </m:r>
                    <m:r>
                      <a:rPr lang="en-US" i="1" dirty="0" smtClean="0">
                        <a:solidFill>
                          <a:srgbClr val="FF0000"/>
                        </a:solidFill>
                        <a:latin typeface="Cambria Math" panose="02040503050406030204" pitchFamily="18" charset="0"/>
                      </a:rPr>
                      <m:t>)</m:t>
                    </m:r>
                  </m:oMath>
                </a14:m>
                <a:r>
                  <a:rPr lang="en-US" dirty="0"/>
                  <a:t>: number of infected individuals at time </a:t>
                </a:r>
                <a14:m>
                  <m:oMath xmlns:m="http://schemas.openxmlformats.org/officeDocument/2006/math">
                    <m:r>
                      <a:rPr lang="en-US" i="1" dirty="0" smtClean="0">
                        <a:latin typeface="Cambria Math" panose="02040503050406030204" pitchFamily="18" charset="0"/>
                      </a:rPr>
                      <m:t>𝑡</m:t>
                    </m:r>
                  </m:oMath>
                </a14:m>
                <a:endParaRPr lang="en-US" dirty="0"/>
              </a:p>
              <a:p>
                <a:pPr lvl="1"/>
                <a14:m>
                  <m:oMath xmlns:m="http://schemas.openxmlformats.org/officeDocument/2006/math">
                    <m:r>
                      <a:rPr lang="en-US" i="1" dirty="0" smtClean="0">
                        <a:solidFill>
                          <a:srgbClr val="FF0000"/>
                        </a:solidFill>
                        <a:latin typeface="Cambria Math" panose="02040503050406030204" pitchFamily="18" charset="0"/>
                      </a:rPr>
                      <m:t>𝑖</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𝑡</m:t>
                    </m:r>
                    <m:r>
                      <a:rPr lang="en-US" i="1" dirty="0" smtClean="0">
                        <a:solidFill>
                          <a:srgbClr val="FF0000"/>
                        </a:solidFill>
                        <a:latin typeface="Cambria Math" panose="02040503050406030204" pitchFamily="18" charset="0"/>
                      </a:rPr>
                      <m:t>) = </m:t>
                    </m:r>
                    <m:r>
                      <a:rPr lang="en-US" i="1" dirty="0" smtClean="0">
                        <a:solidFill>
                          <a:srgbClr val="FF0000"/>
                        </a:solidFill>
                        <a:latin typeface="Cambria Math" panose="02040503050406030204" pitchFamily="18" charset="0"/>
                      </a:rPr>
                      <m:t>𝐼</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𝑡</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𝑁</m:t>
                    </m:r>
                  </m:oMath>
                </a14:m>
                <a:endParaRPr lang="en-US" dirty="0">
                  <a:solidFill>
                    <a:srgbClr val="FF0000"/>
                  </a:solidFill>
                </a:endParaRPr>
              </a:p>
              <a:p>
                <a14:m>
                  <m:oMath xmlns:m="http://schemas.openxmlformats.org/officeDocument/2006/math">
                    <m:r>
                      <a:rPr lang="en-US" i="1" dirty="0" smtClean="0">
                        <a:solidFill>
                          <a:srgbClr val="1923F3"/>
                        </a:solidFill>
                        <a:latin typeface="Cambria Math" panose="02040503050406030204" pitchFamily="18" charset="0"/>
                        <a:sym typeface="Symbol"/>
                      </a:rPr>
                      <m:t></m:t>
                    </m:r>
                  </m:oMath>
                </a14:m>
                <a:r>
                  <a:rPr lang="en-US" dirty="0">
                    <a:sym typeface="Symbol"/>
                  </a:rPr>
                  <a:t>: Contact probability</a:t>
                </a:r>
              </a:p>
              <a:p>
                <a:pPr lvl="1"/>
                <a:r>
                  <a:rPr lang="en-US" dirty="0"/>
                  <a:t>if </a:t>
                </a:r>
                <a:r>
                  <a:rPr lang="en-US" dirty="0">
                    <a:sym typeface="Symbol"/>
                  </a:rPr>
                  <a:t> </a:t>
                </a:r>
                <a:r>
                  <a:rPr lang="en-US" dirty="0"/>
                  <a:t>= 1 everyone comes to contact with everyone else </a:t>
                </a:r>
              </a:p>
              <a:p>
                <a:pPr lvl="1"/>
                <a:r>
                  <a:rPr lang="en-US" dirty="0"/>
                  <a:t>if </a:t>
                </a:r>
                <a:r>
                  <a:rPr lang="en-US" dirty="0">
                    <a:sym typeface="Symbol"/>
                  </a:rPr>
                  <a:t> </a:t>
                </a:r>
                <a:r>
                  <a:rPr lang="en-US" dirty="0"/>
                  <a:t>= 0 no one meets another individual</a:t>
                </a:r>
              </a:p>
              <a:p>
                <a:pPr lvl="1"/>
                <a:endParaRPr lang="en-US" dirty="0"/>
              </a:p>
              <a:p>
                <a:pPr marL="0" indent="0" algn="ctr">
                  <a:buNone/>
                </a:pPr>
                <a14:m>
                  <m:oMathPara xmlns:m="http://schemas.openxmlformats.org/officeDocument/2006/math">
                    <m:oMathParaPr>
                      <m:jc m:val="centerGroup"/>
                    </m:oMathParaPr>
                    <m:oMath xmlns:m="http://schemas.openxmlformats.org/officeDocument/2006/math">
                      <m:r>
                        <a:rPr lang="en-US" i="1" dirty="0" smtClean="0">
                          <a:solidFill>
                            <a:srgbClr val="1923F3"/>
                          </a:solidFill>
                          <a:latin typeface="Cambria Math" panose="02040503050406030204" pitchFamily="18" charset="0"/>
                        </a:rPr>
                        <m:t>𝑁</m:t>
                      </m:r>
                      <m:r>
                        <a:rPr lang="en-US" i="1" dirty="0" smtClean="0">
                          <a:latin typeface="Cambria Math" panose="02040503050406030204" pitchFamily="18" charset="0"/>
                        </a:rPr>
                        <m:t> = </m:t>
                      </m:r>
                      <m:r>
                        <a:rPr lang="en-US" i="1" dirty="0" smtClean="0">
                          <a:solidFill>
                            <a:srgbClr val="00B050"/>
                          </a:solidFill>
                          <a:latin typeface="Cambria Math" panose="02040503050406030204" pitchFamily="18" charset="0"/>
                        </a:rPr>
                        <m:t>𝑆</m:t>
                      </m:r>
                      <m:r>
                        <a:rPr lang="en-US" i="1" dirty="0" smtClean="0">
                          <a:solidFill>
                            <a:srgbClr val="00B050"/>
                          </a:solidFill>
                          <a:latin typeface="Cambria Math" panose="02040503050406030204" pitchFamily="18" charset="0"/>
                        </a:rPr>
                        <m:t>(</m:t>
                      </m:r>
                      <m:r>
                        <a:rPr lang="en-US" i="1" dirty="0" smtClean="0">
                          <a:solidFill>
                            <a:srgbClr val="00B050"/>
                          </a:solidFill>
                          <a:latin typeface="Cambria Math" panose="02040503050406030204" pitchFamily="18" charset="0"/>
                        </a:rPr>
                        <m:t>𝑡</m:t>
                      </m:r>
                      <m:r>
                        <a:rPr lang="en-US" i="1" dirty="0" smtClean="0">
                          <a:solidFill>
                            <a:srgbClr val="00B050"/>
                          </a:solidFill>
                          <a:latin typeface="Cambria Math" panose="02040503050406030204" pitchFamily="18" charset="0"/>
                        </a:rPr>
                        <m:t>) + </m:t>
                      </m:r>
                      <m:r>
                        <a:rPr lang="en-US" i="1" dirty="0" smtClean="0">
                          <a:solidFill>
                            <a:srgbClr val="FF0000"/>
                          </a:solidFill>
                          <a:latin typeface="Cambria Math" panose="02040503050406030204" pitchFamily="18" charset="0"/>
                        </a:rPr>
                        <m:t>𝐼</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𝑡</m:t>
                      </m:r>
                      <m:r>
                        <a:rPr lang="en-US" i="1" dirty="0" smtClean="0">
                          <a:solidFill>
                            <a:srgbClr val="FF0000"/>
                          </a:solidFill>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5318760"/>
              </a:xfrm>
              <a:blipFill>
                <a:blip r:embed="rId2"/>
                <a:stretch>
                  <a:fillRect t="-1145" r="-425"/>
                </a:stretch>
              </a:blipFill>
            </p:spPr>
            <p:txBody>
              <a:bodyPr/>
              <a:lstStyle/>
              <a:p>
                <a:r>
                  <a:rPr lang="en-US">
                    <a:noFill/>
                  </a:rPr>
                  <a:t> </a:t>
                </a:r>
              </a:p>
            </p:txBody>
          </p:sp>
        </mc:Fallback>
      </mc:AlternateContent>
    </p:spTree>
    <p:extLst>
      <p:ext uri="{BB962C8B-B14F-4D97-AF65-F5344CB8AC3E}">
        <p14:creationId xmlns:p14="http://schemas.microsoft.com/office/powerpoint/2010/main" val="896828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SI</a:t>
            </a:r>
            <a:r>
              <a:rPr lang="en-US" dirty="0"/>
              <a:t> Model</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r>
                  <a:rPr lang="en-US" dirty="0"/>
                  <a:t>At each time stamp, an </a:t>
                </a:r>
                <a:r>
                  <a:rPr lang="en-US" dirty="0">
                    <a:solidFill>
                      <a:srgbClr val="FF0000"/>
                    </a:solidFill>
                  </a:rPr>
                  <a:t>infected</a:t>
                </a:r>
                <a:r>
                  <a:rPr lang="en-US" dirty="0"/>
                  <a:t> individual will meet </a:t>
                </a:r>
                <a14:m>
                  <m:oMath xmlns:m="http://schemas.openxmlformats.org/officeDocument/2006/math">
                    <m:r>
                      <a:rPr lang="en-US" i="1" dirty="0" smtClean="0">
                        <a:solidFill>
                          <a:srgbClr val="FF0000"/>
                        </a:solidFill>
                        <a:latin typeface="Cambria Math" panose="02040503050406030204" pitchFamily="18" charset="0"/>
                        <a:sym typeface="Symbol"/>
                      </a:rPr>
                      <m:t></m:t>
                    </m:r>
                    <m:r>
                      <a:rPr lang="en-US" i="1" dirty="0" smtClean="0">
                        <a:solidFill>
                          <a:srgbClr val="FF0000"/>
                        </a:solidFill>
                        <a:latin typeface="Cambria Math" panose="02040503050406030204" pitchFamily="18" charset="0"/>
                      </a:rPr>
                      <m:t>𝑁</m:t>
                    </m:r>
                    <m:r>
                      <a:rPr lang="en-US" i="1" dirty="0" smtClean="0">
                        <a:solidFill>
                          <a:srgbClr val="FF0000"/>
                        </a:solidFill>
                        <a:latin typeface="Cambria Math" panose="02040503050406030204" pitchFamily="18" charset="0"/>
                      </a:rPr>
                      <m:t> </m:t>
                    </m:r>
                  </m:oMath>
                </a14:m>
                <a:r>
                  <a:rPr lang="en-US" dirty="0"/>
                  <a:t>people on average and will infect </a:t>
                </a:r>
                <a14:m>
                  <m:oMath xmlns:m="http://schemas.openxmlformats.org/officeDocument/2006/math">
                    <m:r>
                      <a:rPr lang="en-US" i="1" dirty="0" smtClean="0">
                        <a:solidFill>
                          <a:srgbClr val="FF0000"/>
                        </a:solidFill>
                        <a:latin typeface="Cambria Math" panose="02040503050406030204" pitchFamily="18" charset="0"/>
                        <a:sym typeface="Symbol"/>
                      </a:rPr>
                      <m:t></m:t>
                    </m:r>
                    <m:r>
                      <a:rPr lang="en-US" i="1" dirty="0" smtClean="0">
                        <a:solidFill>
                          <a:srgbClr val="FF0000"/>
                        </a:solidFill>
                        <a:latin typeface="Cambria Math" panose="02040503050406030204" pitchFamily="18" charset="0"/>
                        <a:sym typeface="Symbol"/>
                      </a:rPr>
                      <m:t>𝑆</m:t>
                    </m:r>
                  </m:oMath>
                </a14:m>
                <a:r>
                  <a:rPr lang="en-US" dirty="0">
                    <a:solidFill>
                      <a:srgbClr val="FF0000"/>
                    </a:solidFill>
                    <a:sym typeface="Symbol"/>
                  </a:rPr>
                  <a:t> </a:t>
                </a:r>
                <a:r>
                  <a:rPr lang="en-US" dirty="0">
                    <a:sym typeface="Symbol"/>
                  </a:rPr>
                  <a:t>of them</a:t>
                </a:r>
              </a:p>
              <a:p>
                <a:r>
                  <a:rPr lang="en-US" dirty="0"/>
                  <a:t>Since </a:t>
                </a:r>
                <a14:m>
                  <m:oMath xmlns:m="http://schemas.openxmlformats.org/officeDocument/2006/math">
                    <m:r>
                      <a:rPr lang="en-US" i="1" dirty="0" smtClean="0">
                        <a:solidFill>
                          <a:srgbClr val="FF0000"/>
                        </a:solidFill>
                        <a:latin typeface="Cambria Math" panose="02040503050406030204" pitchFamily="18" charset="0"/>
                      </a:rPr>
                      <m:t>𝐼</m:t>
                    </m:r>
                  </m:oMath>
                </a14:m>
                <a:r>
                  <a:rPr lang="en-US" dirty="0"/>
                  <a:t> are infected, </a:t>
                </a:r>
                <a14:m>
                  <m:oMath xmlns:m="http://schemas.openxmlformats.org/officeDocument/2006/math">
                    <m:r>
                      <a:rPr lang="en-US" i="1" dirty="0" smtClean="0">
                        <a:solidFill>
                          <a:srgbClr val="FF0000"/>
                        </a:solidFill>
                        <a:latin typeface="Cambria Math" panose="02040503050406030204" pitchFamily="18" charset="0"/>
                        <a:sym typeface="Symbol"/>
                      </a:rPr>
                      <m:t></m:t>
                    </m:r>
                    <m:r>
                      <a:rPr lang="en-US" i="1" dirty="0" smtClean="0">
                        <a:solidFill>
                          <a:srgbClr val="FF0000"/>
                        </a:solidFill>
                        <a:latin typeface="Cambria Math" panose="02040503050406030204" pitchFamily="18" charset="0"/>
                      </a:rPr>
                      <m:t>𝐼𝑆</m:t>
                    </m:r>
                    <m:r>
                      <a:rPr lang="en-US" i="1" dirty="0" smtClean="0">
                        <a:solidFill>
                          <a:srgbClr val="FF0000"/>
                        </a:solidFill>
                        <a:latin typeface="Cambria Math" panose="02040503050406030204" pitchFamily="18" charset="0"/>
                      </a:rPr>
                      <m:t> </m:t>
                    </m:r>
                  </m:oMath>
                </a14:m>
                <a:r>
                  <a:rPr lang="en-US" dirty="0"/>
                  <a:t>will be infected in the next time step</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1333" t="-1145" r="-963"/>
                </a:stretch>
              </a:blipFill>
            </p:spPr>
            <p:txBody>
              <a:bodyPr/>
              <a:lstStyle/>
              <a:p>
                <a:r>
                  <a:rPr lang="en-US">
                    <a:noFill/>
                  </a:rPr>
                  <a:t> </a:t>
                </a:r>
              </a:p>
            </p:txBody>
          </p:sp>
        </mc:Fallback>
      </mc:AlternateContent>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857500" y="4572000"/>
            <a:ext cx="3429000" cy="102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038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SI</a:t>
            </a:r>
            <a:r>
              <a:rPr lang="en-US" dirty="0"/>
              <a:t> Model: Equations</a:t>
            </a:r>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143000" y="1413554"/>
            <a:ext cx="1948154" cy="58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6736" y="2654953"/>
            <a:ext cx="1909762" cy="75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2475" y="2642906"/>
            <a:ext cx="1738695" cy="7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6771" y="4385240"/>
            <a:ext cx="2281238" cy="72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9016" y="4342932"/>
            <a:ext cx="2977784" cy="76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1482847" y="4537640"/>
            <a:ext cx="685800"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4" name="Right Arrow 13"/>
          <p:cNvSpPr/>
          <p:nvPr/>
        </p:nvSpPr>
        <p:spPr>
          <a:xfrm>
            <a:off x="4911847" y="4554820"/>
            <a:ext cx="685800"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mc:AlternateContent xmlns:mc="http://schemas.openxmlformats.org/markup-compatibility/2006" xmlns:a14="http://schemas.microsoft.com/office/drawing/2010/main">
        <mc:Choice Requires="a14">
          <p:sp>
            <p:nvSpPr>
              <p:cNvPr id="7" name="Rectangle 6"/>
              <p:cNvSpPr/>
              <p:nvPr/>
            </p:nvSpPr>
            <p:spPr>
              <a:xfrm>
                <a:off x="-114553" y="4537640"/>
                <a:ext cx="16143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 </m:t>
                      </m:r>
                      <m:r>
                        <a:rPr lang="en-US" i="1" dirty="0">
                          <a:latin typeface="Cambria Math" panose="02040503050406030204" pitchFamily="18" charset="0"/>
                        </a:rPr>
                        <m:t>𝐼</m:t>
                      </m:r>
                      <m:r>
                        <a:rPr lang="en-US" i="1" dirty="0">
                          <a:latin typeface="Cambria Math" panose="02040503050406030204" pitchFamily="18" charset="0"/>
                        </a:rPr>
                        <m:t> = </m:t>
                      </m:r>
                      <m:r>
                        <a:rPr lang="en-US" i="1" dirty="0" smtClean="0">
                          <a:latin typeface="Cambria Math" panose="02040503050406030204" pitchFamily="18" charset="0"/>
                        </a:rPr>
                        <m:t>𝑁</m:t>
                      </m:r>
                      <m:r>
                        <a:rPr lang="en-US" i="1" dirty="0" smtClean="0">
                          <a:latin typeface="Cambria Math" panose="02040503050406030204" pitchFamily="18" charset="0"/>
                        </a:rPr>
                        <m:t>)</m:t>
                      </m:r>
                    </m:oMath>
                  </m:oMathPara>
                </a14:m>
                <a:endParaRPr lang="en-US" dirty="0">
                  <a:latin typeface="Open Sans" panose="020B0606030504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14553" y="4537640"/>
                <a:ext cx="1614353" cy="369332"/>
              </a:xfrm>
              <a:prstGeom prst="rect">
                <a:avLst/>
              </a:prstGeom>
              <a:blipFill rotWithShape="0">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676400" y="5669153"/>
                <a:ext cx="5382817" cy="369332"/>
              </a:xfrm>
              <a:prstGeom prst="rect">
                <a:avLst/>
              </a:prstGeom>
            </p:spPr>
            <p:txBody>
              <a:bodyPr wrap="square">
                <a:spAutoFit/>
              </a:bodyPr>
              <a:lstStyle/>
              <a:p>
                <a14:m>
                  <m:oMath xmlns:m="http://schemas.openxmlformats.org/officeDocument/2006/math">
                    <m:r>
                      <a:rPr lang="en-US" b="1" i="1" dirty="0" smtClean="0">
                        <a:solidFill>
                          <a:srgbClr val="E20000"/>
                        </a:solidFill>
                        <a:latin typeface="Cambria Math" panose="02040503050406030204" pitchFamily="18" charset="0"/>
                      </a:rPr>
                      <m:t>𝑰</m:t>
                    </m:r>
                    <m:r>
                      <a:rPr lang="en-US" b="1" i="1" baseline="-25000" dirty="0">
                        <a:solidFill>
                          <a:srgbClr val="E20000"/>
                        </a:solidFill>
                        <a:latin typeface="Cambria Math" panose="02040503050406030204" pitchFamily="18" charset="0"/>
                      </a:rPr>
                      <m:t>𝟎</m:t>
                    </m:r>
                  </m:oMath>
                </a14:m>
                <a:r>
                  <a:rPr lang="en-US" dirty="0">
                    <a:latin typeface="Open Sans" panose="020B0606030504020204" pitchFamily="34" charset="0"/>
                  </a:rPr>
                  <a:t> is the number of individuals infected at time 0</a:t>
                </a:r>
              </a:p>
            </p:txBody>
          </p:sp>
        </mc:Choice>
        <mc:Fallback xmlns="">
          <p:sp>
            <p:nvSpPr>
              <p:cNvPr id="9" name="Rectangle 8"/>
              <p:cNvSpPr>
                <a:spLocks noRot="1" noChangeAspect="1" noMove="1" noResize="1" noEditPoints="1" noAdjustHandles="1" noChangeArrowheads="1" noChangeShapeType="1" noTextEdit="1"/>
              </p:cNvSpPr>
              <p:nvPr/>
            </p:nvSpPr>
            <p:spPr>
              <a:xfrm>
                <a:off x="1676400" y="5669153"/>
                <a:ext cx="5382817" cy="369332"/>
              </a:xfrm>
              <a:prstGeom prst="rect">
                <a:avLst/>
              </a:prstGeom>
              <a:blipFill>
                <a:blip r:embed="rId8"/>
                <a:stretch>
                  <a:fillRect t="-9836" b="-24590"/>
                </a:stretch>
              </a:blipFill>
            </p:spPr>
            <p:txBody>
              <a:bodyPr/>
              <a:lstStyle/>
              <a:p>
                <a:r>
                  <a:rPr lang="en-US">
                    <a:noFill/>
                  </a:rPr>
                  <a:t> </a:t>
                </a:r>
              </a:p>
            </p:txBody>
          </p:sp>
        </mc:Fallback>
      </mc:AlternateContent>
      <p:pic>
        <p:nvPicPr>
          <p:cNvPr id="12" name="Picture 8"/>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6764" r="35559" b="62011"/>
          <a:stretch/>
        </p:blipFill>
        <p:spPr bwMode="auto">
          <a:xfrm>
            <a:off x="8153400" y="4342932"/>
            <a:ext cx="129120" cy="16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6764" r="35559" b="62011"/>
          <a:stretch/>
        </p:blipFill>
        <p:spPr bwMode="auto">
          <a:xfrm>
            <a:off x="8077200" y="4789395"/>
            <a:ext cx="129120" cy="163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499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SI</a:t>
            </a:r>
            <a:r>
              <a:rPr lang="en-US" dirty="0"/>
              <a:t> Model: Example</a:t>
            </a:r>
          </a:p>
        </p:txBody>
      </p:sp>
      <p:sp>
        <p:nvSpPr>
          <p:cNvPr id="4" name="Rectangle 3"/>
          <p:cNvSpPr/>
          <p:nvPr/>
        </p:nvSpPr>
        <p:spPr>
          <a:xfrm>
            <a:off x="533400" y="5486400"/>
            <a:ext cx="8229600" cy="338554"/>
          </a:xfrm>
          <a:prstGeom prst="rect">
            <a:avLst/>
          </a:prstGeom>
        </p:spPr>
        <p:txBody>
          <a:bodyPr wrap="square">
            <a:spAutoFit/>
          </a:bodyPr>
          <a:lstStyle/>
          <a:p>
            <a:pPr algn="ctr"/>
            <a:r>
              <a:rPr lang="en-US" sz="1600" b="1" i="1" dirty="0">
                <a:latin typeface="Open Sans" panose="020B0606030504020204" pitchFamily="34" charset="0"/>
              </a:rPr>
              <a:t>Logistic growth </a:t>
            </a:r>
            <a:r>
              <a:rPr lang="en-US" sz="1600" dirty="0">
                <a:latin typeface="Open Sans" panose="020B0606030504020204" pitchFamily="34" charset="0"/>
              </a:rPr>
              <a:t>function compared to the HIV/AIDS growth in the United States</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5002" y="1676400"/>
            <a:ext cx="8337585" cy="341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405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r>
              <a:rPr lang="en-US" dirty="0"/>
              <a:t>Network is observable </a:t>
            </a:r>
          </a:p>
          <a:p>
            <a:r>
              <a:rPr lang="en-US" dirty="0"/>
              <a:t>Only public information is available</a:t>
            </a:r>
          </a:p>
        </p:txBody>
      </p:sp>
      <p:sp>
        <p:nvSpPr>
          <p:cNvPr id="3" name="Title 2"/>
          <p:cNvSpPr>
            <a:spLocks noGrp="1"/>
          </p:cNvSpPr>
          <p:nvPr>
            <p:ph type="title"/>
          </p:nvPr>
        </p:nvSpPr>
        <p:spPr/>
        <p:txBody>
          <a:bodyPr/>
          <a:lstStyle/>
          <a:p>
            <a:r>
              <a:rPr lang="en-US" dirty="0"/>
              <a:t>Herd Behavior</a:t>
            </a:r>
          </a:p>
        </p:txBody>
      </p:sp>
    </p:spTree>
    <p:extLst>
      <p:ext uri="{BB962C8B-B14F-4D97-AF65-F5344CB8AC3E}">
        <p14:creationId xmlns:p14="http://schemas.microsoft.com/office/powerpoint/2010/main" val="10928074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SIR</a:t>
            </a:r>
            <a:r>
              <a:rPr lang="en-US" dirty="0"/>
              <a:t> Model</a:t>
            </a:r>
          </a:p>
        </p:txBody>
      </p:sp>
      <p:sp>
        <p:nvSpPr>
          <p:cNvPr id="4" name="Content Placeholder 3"/>
          <p:cNvSpPr>
            <a:spLocks noGrp="1"/>
          </p:cNvSpPr>
          <p:nvPr>
            <p:ph idx="1"/>
          </p:nvPr>
        </p:nvSpPr>
        <p:spPr>
          <a:xfrm>
            <a:off x="457200" y="1066800"/>
            <a:ext cx="8534400" cy="5318760"/>
          </a:xfrm>
        </p:spPr>
        <p:txBody>
          <a:bodyPr/>
          <a:lstStyle/>
          <a:p>
            <a:pPr marL="0" indent="0">
              <a:buNone/>
            </a:pPr>
            <a:r>
              <a:rPr lang="en-US" b="1" dirty="0"/>
              <a:t>SIR</a:t>
            </a:r>
            <a:r>
              <a:rPr lang="en-US" dirty="0"/>
              <a:t> model: </a:t>
            </a:r>
          </a:p>
          <a:p>
            <a:r>
              <a:rPr lang="en-US" dirty="0"/>
              <a:t>In addition to the </a:t>
            </a:r>
            <a:r>
              <a:rPr lang="en-US" b="1" dirty="0">
                <a:solidFill>
                  <a:srgbClr val="FF0000"/>
                </a:solidFill>
              </a:rPr>
              <a:t>I</a:t>
            </a:r>
            <a:r>
              <a:rPr lang="en-US" dirty="0"/>
              <a:t> and </a:t>
            </a:r>
            <a:r>
              <a:rPr lang="en-US" b="1" dirty="0">
                <a:solidFill>
                  <a:srgbClr val="00B050"/>
                </a:solidFill>
              </a:rPr>
              <a:t>S</a:t>
            </a:r>
            <a:r>
              <a:rPr lang="en-US" dirty="0"/>
              <a:t> states, a </a:t>
            </a:r>
            <a:r>
              <a:rPr lang="en-US" u="sng" dirty="0"/>
              <a:t>recovery state </a:t>
            </a:r>
            <a:r>
              <a:rPr lang="en-US" b="1" dirty="0">
                <a:solidFill>
                  <a:srgbClr val="1923F3"/>
                </a:solidFill>
              </a:rPr>
              <a:t>R</a:t>
            </a:r>
            <a:r>
              <a:rPr lang="en-US" dirty="0"/>
              <a:t> is present</a:t>
            </a:r>
          </a:p>
          <a:p>
            <a:endParaRPr lang="en-US" dirty="0"/>
          </a:p>
          <a:p>
            <a:r>
              <a:rPr lang="en-US" dirty="0"/>
              <a:t>Individuals get infected and some recover</a:t>
            </a:r>
          </a:p>
          <a:p>
            <a:endParaRPr lang="en-US" dirty="0"/>
          </a:p>
          <a:p>
            <a:r>
              <a:rPr lang="en-US" dirty="0"/>
              <a:t>Once hosts recover (or are removed) they can no longer get infected and are not susceptible</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438400" y="5379898"/>
            <a:ext cx="4343400" cy="82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906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SIR</a:t>
            </a:r>
            <a:r>
              <a:rPr lang="en-US" dirty="0"/>
              <a:t> Model, Equations </a:t>
            </a:r>
          </a:p>
        </p:txBody>
      </p:sp>
      <p:pic>
        <p:nvPicPr>
          <p:cNvPr id="921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 y="2438400"/>
            <a:ext cx="3276601" cy="3215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08095" y="2768748"/>
            <a:ext cx="4038600" cy="2554545"/>
          </a:xfrm>
          <a:prstGeom prst="rect">
            <a:avLst/>
          </a:prstGeom>
        </p:spPr>
        <p:txBody>
          <a:bodyPr wrap="square">
            <a:spAutoFit/>
          </a:bodyPr>
          <a:lstStyle/>
          <a:p>
            <a:r>
              <a:rPr lang="en-US" sz="3200" b="1" dirty="0">
                <a:solidFill>
                  <a:srgbClr val="1923F3"/>
                </a:solidFill>
                <a:latin typeface="Open Sans" panose="020B0606030504020204" pitchFamily="34" charset="0"/>
                <a:sym typeface="Symbol"/>
              </a:rPr>
              <a:t></a:t>
            </a:r>
            <a:r>
              <a:rPr lang="en-US" sz="3200" dirty="0">
                <a:latin typeface="Open Sans" panose="020B0606030504020204" pitchFamily="34" charset="0"/>
                <a:sym typeface="Symbol"/>
              </a:rPr>
              <a:t> </a:t>
            </a:r>
            <a:r>
              <a:rPr lang="en-US" sz="3200" dirty="0">
                <a:latin typeface="Open Sans" panose="020B0606030504020204" pitchFamily="34" charset="0"/>
              </a:rPr>
              <a:t>defines the recovering probability of an infected individual at a time stamp</a:t>
            </a:r>
          </a:p>
        </p:txBody>
      </p:sp>
      <mc:AlternateContent xmlns:mc="http://schemas.openxmlformats.org/markup-compatibility/2006" xmlns:a14="http://schemas.microsoft.com/office/drawing/2010/main">
        <mc:Choice Requires="a14">
          <p:sp>
            <p:nvSpPr>
              <p:cNvPr id="5" name="Rectangle 4"/>
              <p:cNvSpPr/>
              <p:nvPr/>
            </p:nvSpPr>
            <p:spPr>
              <a:xfrm>
                <a:off x="2606617" y="1345912"/>
                <a:ext cx="332116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smtClean="0">
                          <a:solidFill>
                            <a:srgbClr val="FF0000"/>
                          </a:solidFill>
                          <a:latin typeface="Cambria Math" panose="02040503050406030204" pitchFamily="18" charset="0"/>
                        </a:rPr>
                        <m:t>𝐼</m:t>
                      </m:r>
                      <m:r>
                        <a:rPr lang="en-US" sz="3200" i="1" dirty="0" smtClean="0">
                          <a:latin typeface="Cambria Math" panose="02040503050406030204" pitchFamily="18" charset="0"/>
                        </a:rPr>
                        <m:t> + </m:t>
                      </m:r>
                      <m:r>
                        <a:rPr lang="en-US" sz="3200" i="1" dirty="0" smtClean="0">
                          <a:solidFill>
                            <a:srgbClr val="00B050"/>
                          </a:solidFill>
                          <a:latin typeface="Cambria Math" panose="02040503050406030204" pitchFamily="18" charset="0"/>
                        </a:rPr>
                        <m:t>𝑆</m:t>
                      </m:r>
                      <m:r>
                        <a:rPr lang="en-US" sz="3200" i="1" dirty="0" smtClean="0">
                          <a:latin typeface="Cambria Math" panose="02040503050406030204" pitchFamily="18" charset="0"/>
                        </a:rPr>
                        <m:t> + </m:t>
                      </m:r>
                      <m:r>
                        <a:rPr lang="en-US" sz="3200" i="1" dirty="0" smtClean="0">
                          <a:solidFill>
                            <a:srgbClr val="1923F3"/>
                          </a:solidFill>
                          <a:latin typeface="Cambria Math" panose="02040503050406030204" pitchFamily="18" charset="0"/>
                        </a:rPr>
                        <m:t>𝑅</m:t>
                      </m:r>
                      <m:r>
                        <a:rPr lang="en-US" sz="3200" i="1" dirty="0" smtClean="0">
                          <a:latin typeface="Cambria Math" panose="02040503050406030204" pitchFamily="18" charset="0"/>
                        </a:rPr>
                        <m:t> = </m:t>
                      </m:r>
                      <m:r>
                        <a:rPr lang="en-US" sz="3200" i="1" dirty="0" smtClean="0">
                          <a:latin typeface="Cambria Math" panose="02040503050406030204" pitchFamily="18" charset="0"/>
                        </a:rPr>
                        <m:t>𝑁</m:t>
                      </m:r>
                    </m:oMath>
                  </m:oMathPara>
                </a14:m>
                <a:endParaRPr lang="en-US" sz="3200" dirty="0">
                  <a:latin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606617" y="1345912"/>
                <a:ext cx="3321166" cy="5847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7097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SIR</a:t>
            </a:r>
            <a:r>
              <a:rPr lang="en-US" dirty="0"/>
              <a:t> Model, Equations, Cont. </a:t>
            </a:r>
          </a:p>
        </p:txBody>
      </p:sp>
      <p:pic>
        <p:nvPicPr>
          <p:cNvPr id="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600" y="1219200"/>
            <a:ext cx="1447801" cy="1420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6386037" y="2461057"/>
                <a:ext cx="1087157" cy="369332"/>
              </a:xfrm>
              <a:prstGeom prst="rect">
                <a:avLst/>
              </a:prstGeom>
            </p:spPr>
            <p:txBody>
              <a:bodyPr wrap="none">
                <a:spAutoFit/>
              </a:bodyPr>
              <a:lstStyle/>
              <a:p>
                <a:r>
                  <a:rPr lang="en-US" dirty="0">
                    <a:latin typeface="Open Sans" panose="020B0606030504020204" pitchFamily="34" charset="0"/>
                  </a:rPr>
                  <a:t>(</a:t>
                </a:r>
                <a14:m>
                  <m:oMath xmlns:m="http://schemas.openxmlformats.org/officeDocument/2006/math">
                    <m:r>
                      <a:rPr lang="en-US" i="1" dirty="0" smtClean="0">
                        <a:latin typeface="Cambria Math" panose="02040503050406030204" pitchFamily="18" charset="0"/>
                      </a:rPr>
                      <m:t>𝑅</m:t>
                    </m:r>
                    <m:r>
                      <a:rPr lang="en-US" i="1" baseline="-25000" dirty="0">
                        <a:latin typeface="Cambria Math" panose="02040503050406030204" pitchFamily="18" charset="0"/>
                      </a:rPr>
                      <m:t>0</m:t>
                    </m:r>
                    <m:r>
                      <a:rPr lang="en-US" i="1" dirty="0">
                        <a:latin typeface="Cambria Math" panose="02040503050406030204" pitchFamily="18" charset="0"/>
                      </a:rPr>
                      <m:t> = 0</m:t>
                    </m:r>
                  </m:oMath>
                </a14:m>
                <a:r>
                  <a:rPr lang="en-US" dirty="0">
                    <a:latin typeface="Open Sans" panose="020B0606030504020204" pitchFamily="34"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6386037" y="2461057"/>
                <a:ext cx="1087157" cy="369332"/>
              </a:xfrm>
              <a:prstGeom prst="rect">
                <a:avLst/>
              </a:prstGeom>
              <a:blipFill rotWithShape="0">
                <a:blip r:embed="rId3"/>
                <a:stretch>
                  <a:fillRect l="-5056" t="-10000" r="-3371" b="-26667"/>
                </a:stretch>
              </a:blipFill>
            </p:spPr>
            <p:txBody>
              <a:bodyPr/>
              <a:lstStyle/>
              <a:p>
                <a:r>
                  <a:rPr lang="en-US">
                    <a:noFill/>
                  </a:rPr>
                  <a:t> </a:t>
                </a:r>
              </a:p>
            </p:txBody>
          </p:sp>
        </mc:Fallback>
      </mc:AlternateContent>
      <p:pic>
        <p:nvPicPr>
          <p:cNvPr id="10243"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2237051"/>
            <a:ext cx="2143125" cy="1014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532" y="3439896"/>
            <a:ext cx="3565099" cy="906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6532" y="4362110"/>
            <a:ext cx="3843737" cy="778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2827" y="4236223"/>
            <a:ext cx="3316161" cy="94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11"/>
          <p:cNvSpPr/>
          <p:nvPr/>
        </p:nvSpPr>
        <p:spPr>
          <a:xfrm>
            <a:off x="4704983" y="4560109"/>
            <a:ext cx="685800"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3" name="Right Arrow 12"/>
          <p:cNvSpPr/>
          <p:nvPr/>
        </p:nvSpPr>
        <p:spPr>
          <a:xfrm>
            <a:off x="2981325" y="2449389"/>
            <a:ext cx="662372"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4" name="Right Arrow 13"/>
          <p:cNvSpPr/>
          <p:nvPr/>
        </p:nvSpPr>
        <p:spPr>
          <a:xfrm>
            <a:off x="2981325" y="1353814"/>
            <a:ext cx="662372"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6" name="Rectangle 5"/>
          <p:cNvSpPr/>
          <p:nvPr/>
        </p:nvSpPr>
        <p:spPr>
          <a:xfrm>
            <a:off x="1504583" y="5526331"/>
            <a:ext cx="6400800" cy="707886"/>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000" dirty="0">
                <a:latin typeface="Open Sans" panose="020B0606030504020204" pitchFamily="34" charset="0"/>
              </a:rPr>
              <a:t>There is no closed form solution for this integration and only numerical approximation is possible.</a:t>
            </a:r>
          </a:p>
        </p:txBody>
      </p:sp>
      <p:pic>
        <p:nvPicPr>
          <p:cNvPr id="7170"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2400" y="996077"/>
            <a:ext cx="2343150" cy="1096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0550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SIR</a:t>
            </a:r>
            <a:r>
              <a:rPr lang="en-US" dirty="0"/>
              <a:t> Model: Example</a:t>
            </a: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709730" y="1181100"/>
            <a:ext cx="5953139"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90600" y="5799177"/>
            <a:ext cx="7924800" cy="369332"/>
          </a:xfrm>
          <a:prstGeom prst="rect">
            <a:avLst/>
          </a:prstGeom>
        </p:spPr>
        <p:txBody>
          <a:bodyPr wrap="square">
            <a:spAutoFit/>
          </a:bodyPr>
          <a:lstStyle/>
          <a:p>
            <a:r>
              <a:rPr lang="en-US" dirty="0">
                <a:latin typeface="Open Sans" panose="020B0606030504020204" pitchFamily="34" charset="0"/>
              </a:rPr>
              <a:t>SIR model simulated with </a:t>
            </a:r>
            <a:r>
              <a:rPr lang="en-US" b="1" dirty="0">
                <a:solidFill>
                  <a:srgbClr val="00B050"/>
                </a:solidFill>
                <a:latin typeface="Open Sans" panose="020B0606030504020204" pitchFamily="34" charset="0"/>
              </a:rPr>
              <a:t>S</a:t>
            </a:r>
            <a:r>
              <a:rPr lang="en-US" b="1" baseline="-25000" dirty="0">
                <a:solidFill>
                  <a:srgbClr val="00B050"/>
                </a:solidFill>
                <a:latin typeface="Open Sans" panose="020B0606030504020204" pitchFamily="34" charset="0"/>
              </a:rPr>
              <a:t>0</a:t>
            </a:r>
            <a:r>
              <a:rPr lang="en-US" b="1" dirty="0">
                <a:solidFill>
                  <a:srgbClr val="00B050"/>
                </a:solidFill>
                <a:latin typeface="Open Sans" panose="020B0606030504020204" pitchFamily="34" charset="0"/>
              </a:rPr>
              <a:t> = 99</a:t>
            </a:r>
            <a:r>
              <a:rPr lang="en-US" dirty="0">
                <a:latin typeface="Open Sans" panose="020B0606030504020204" pitchFamily="34" charset="0"/>
              </a:rPr>
              <a:t>, </a:t>
            </a:r>
            <a:r>
              <a:rPr lang="en-US" b="1" dirty="0">
                <a:solidFill>
                  <a:srgbClr val="FF0000"/>
                </a:solidFill>
                <a:latin typeface="Open Sans" panose="020B0606030504020204" pitchFamily="34" charset="0"/>
              </a:rPr>
              <a:t>I</a:t>
            </a:r>
            <a:r>
              <a:rPr lang="en-US" b="1" baseline="-25000" dirty="0">
                <a:solidFill>
                  <a:srgbClr val="FF0000"/>
                </a:solidFill>
                <a:latin typeface="Open Sans" panose="020B0606030504020204" pitchFamily="34" charset="0"/>
              </a:rPr>
              <a:t>0</a:t>
            </a:r>
            <a:r>
              <a:rPr lang="en-US" b="1" dirty="0">
                <a:solidFill>
                  <a:srgbClr val="FF0000"/>
                </a:solidFill>
                <a:latin typeface="Open Sans" panose="020B0606030504020204" pitchFamily="34" charset="0"/>
              </a:rPr>
              <a:t> = 1</a:t>
            </a:r>
            <a:r>
              <a:rPr lang="en-US" dirty="0">
                <a:latin typeface="Open Sans" panose="020B0606030504020204" pitchFamily="34" charset="0"/>
              </a:rPr>
              <a:t>, </a:t>
            </a:r>
            <a:r>
              <a:rPr lang="en-US" b="1" dirty="0">
                <a:solidFill>
                  <a:srgbClr val="1923F3"/>
                </a:solidFill>
                <a:latin typeface="Open Sans" panose="020B0606030504020204" pitchFamily="34" charset="0"/>
              </a:rPr>
              <a:t>R</a:t>
            </a:r>
            <a:r>
              <a:rPr lang="en-US" b="1" baseline="-25000" dirty="0">
                <a:solidFill>
                  <a:srgbClr val="1923F3"/>
                </a:solidFill>
                <a:latin typeface="Open Sans" panose="020B0606030504020204" pitchFamily="34" charset="0"/>
              </a:rPr>
              <a:t>0</a:t>
            </a:r>
            <a:r>
              <a:rPr lang="en-US" b="1" dirty="0">
                <a:solidFill>
                  <a:srgbClr val="1923F3"/>
                </a:solidFill>
                <a:latin typeface="Open Sans" panose="020B0606030504020204" pitchFamily="34" charset="0"/>
              </a:rPr>
              <a:t> = 0</a:t>
            </a:r>
            <a:r>
              <a:rPr lang="en-US" dirty="0">
                <a:latin typeface="Open Sans" panose="020B0606030504020204" pitchFamily="34" charset="0"/>
              </a:rPr>
              <a:t>,  </a:t>
            </a:r>
            <a:r>
              <a:rPr lang="el-GR" b="1" dirty="0">
                <a:solidFill>
                  <a:srgbClr val="FF0000"/>
                </a:solidFill>
                <a:latin typeface="Open Sans" panose="020B0606030504020204" pitchFamily="34" charset="0"/>
                <a:sym typeface="Symbol"/>
              </a:rPr>
              <a:t></a:t>
            </a:r>
            <a:r>
              <a:rPr lang="en-US" b="1" dirty="0">
                <a:solidFill>
                  <a:srgbClr val="FF0000"/>
                </a:solidFill>
                <a:latin typeface="Open Sans" panose="020B0606030504020204" pitchFamily="34" charset="0"/>
                <a:sym typeface="Symbol"/>
              </a:rPr>
              <a:t> </a:t>
            </a:r>
            <a:r>
              <a:rPr lang="en-US" b="1" dirty="0">
                <a:solidFill>
                  <a:srgbClr val="FF0000"/>
                </a:solidFill>
                <a:latin typeface="Open Sans" panose="020B0606030504020204" pitchFamily="34" charset="0"/>
              </a:rPr>
              <a:t>= 0.01</a:t>
            </a:r>
            <a:r>
              <a:rPr lang="en-US" dirty="0">
                <a:latin typeface="Open Sans" panose="020B0606030504020204" pitchFamily="34" charset="0"/>
              </a:rPr>
              <a:t>, and  </a:t>
            </a:r>
            <a:r>
              <a:rPr lang="el-GR" b="1" dirty="0">
                <a:solidFill>
                  <a:srgbClr val="1923F3"/>
                </a:solidFill>
                <a:latin typeface="Open Sans" panose="020B0606030504020204" pitchFamily="34" charset="0"/>
                <a:sym typeface="Symbol"/>
              </a:rPr>
              <a:t></a:t>
            </a:r>
            <a:r>
              <a:rPr lang="en-US" b="1" dirty="0">
                <a:solidFill>
                  <a:srgbClr val="1923F3"/>
                </a:solidFill>
                <a:latin typeface="Open Sans" panose="020B0606030504020204" pitchFamily="34" charset="0"/>
                <a:sym typeface="Symbol"/>
              </a:rPr>
              <a:t> </a:t>
            </a:r>
            <a:r>
              <a:rPr lang="en-US" b="1" dirty="0">
                <a:solidFill>
                  <a:srgbClr val="1923F3"/>
                </a:solidFill>
                <a:latin typeface="Open Sans" panose="020B0606030504020204" pitchFamily="34" charset="0"/>
              </a:rPr>
              <a:t>= 0.1</a:t>
            </a:r>
          </a:p>
        </p:txBody>
      </p:sp>
      <p:sp>
        <p:nvSpPr>
          <p:cNvPr id="3" name="Rectangle 2"/>
          <p:cNvSpPr/>
          <p:nvPr/>
        </p:nvSpPr>
        <p:spPr>
          <a:xfrm>
            <a:off x="2687414" y="1712922"/>
            <a:ext cx="325730" cy="400110"/>
          </a:xfrm>
          <a:prstGeom prst="rect">
            <a:avLst/>
          </a:prstGeom>
        </p:spPr>
        <p:txBody>
          <a:bodyPr wrap="none">
            <a:spAutoFit/>
          </a:bodyPr>
          <a:lstStyle/>
          <a:p>
            <a:r>
              <a:rPr lang="en-US" sz="2000" b="1" dirty="0">
                <a:solidFill>
                  <a:srgbClr val="00B050"/>
                </a:solidFill>
                <a:latin typeface="Open Sans" panose="020B0606030504020204" pitchFamily="34" charset="0"/>
              </a:rPr>
              <a:t>S</a:t>
            </a:r>
          </a:p>
        </p:txBody>
      </p:sp>
      <p:sp>
        <p:nvSpPr>
          <p:cNvPr id="7" name="Rectangle 6"/>
          <p:cNvSpPr/>
          <p:nvPr/>
        </p:nvSpPr>
        <p:spPr>
          <a:xfrm flipH="1">
            <a:off x="5297132" y="4524344"/>
            <a:ext cx="213354" cy="400110"/>
          </a:xfrm>
          <a:prstGeom prst="rect">
            <a:avLst/>
          </a:prstGeom>
        </p:spPr>
        <p:txBody>
          <a:bodyPr wrap="square">
            <a:spAutoFit/>
          </a:bodyPr>
          <a:lstStyle/>
          <a:p>
            <a:r>
              <a:rPr lang="en-US" sz="2000" b="1" dirty="0">
                <a:solidFill>
                  <a:srgbClr val="FF0000"/>
                </a:solidFill>
                <a:latin typeface="Open Sans" panose="020B0606030504020204" pitchFamily="34" charset="0"/>
              </a:rPr>
              <a:t>I</a:t>
            </a:r>
          </a:p>
        </p:txBody>
      </p:sp>
      <p:sp>
        <p:nvSpPr>
          <p:cNvPr id="8" name="Rectangle 7"/>
          <p:cNvSpPr/>
          <p:nvPr/>
        </p:nvSpPr>
        <p:spPr>
          <a:xfrm>
            <a:off x="5155902" y="1712922"/>
            <a:ext cx="354584" cy="400110"/>
          </a:xfrm>
          <a:prstGeom prst="rect">
            <a:avLst/>
          </a:prstGeom>
        </p:spPr>
        <p:txBody>
          <a:bodyPr wrap="none">
            <a:spAutoFit/>
          </a:bodyPr>
          <a:lstStyle/>
          <a:p>
            <a:r>
              <a:rPr lang="en-US" sz="2000" b="1" dirty="0">
                <a:solidFill>
                  <a:srgbClr val="1923F3"/>
                </a:solidFill>
                <a:latin typeface="Open Sans" panose="020B0606030504020204" pitchFamily="34" charset="0"/>
              </a:rPr>
              <a:t>R</a:t>
            </a:r>
          </a:p>
        </p:txBody>
      </p:sp>
    </p:spTree>
    <p:extLst>
      <p:ext uri="{BB962C8B-B14F-4D97-AF65-F5344CB8AC3E}">
        <p14:creationId xmlns:p14="http://schemas.microsoft.com/office/powerpoint/2010/main" val="2093941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SIS</a:t>
            </a:r>
            <a:r>
              <a:rPr lang="en-US" dirty="0"/>
              <a:t> Model</a:t>
            </a:r>
          </a:p>
        </p:txBody>
      </p:sp>
      <p:sp>
        <p:nvSpPr>
          <p:cNvPr id="4" name="Content Placeholder 3"/>
          <p:cNvSpPr>
            <a:spLocks noGrp="1"/>
          </p:cNvSpPr>
          <p:nvPr>
            <p:ph idx="1"/>
          </p:nvPr>
        </p:nvSpPr>
        <p:spPr/>
        <p:txBody>
          <a:bodyPr/>
          <a:lstStyle/>
          <a:p>
            <a:r>
              <a:rPr lang="en-US" dirty="0"/>
              <a:t>The </a:t>
            </a:r>
            <a:r>
              <a:rPr lang="en-US" b="1" dirty="0"/>
              <a:t>SIS</a:t>
            </a:r>
            <a:r>
              <a:rPr lang="en-US" dirty="0"/>
              <a:t> model is the same as the </a:t>
            </a:r>
            <a:r>
              <a:rPr lang="en-US" b="1" dirty="0"/>
              <a:t>SI</a:t>
            </a:r>
            <a:r>
              <a:rPr lang="en-US" dirty="0"/>
              <a:t> model with the addition of infected nodes recovering and becoming susceptible again</a:t>
            </a: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117370" y="2757698"/>
            <a:ext cx="1589745" cy="96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3527073"/>
            <a:ext cx="2485364" cy="740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5168" y="3527073"/>
            <a:ext cx="2207741" cy="72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8237" y="4800600"/>
            <a:ext cx="6176963" cy="85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a:xfrm>
            <a:off x="247265" y="5035924"/>
            <a:ext cx="662372" cy="3810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14524421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SIS</a:t>
            </a:r>
            <a:r>
              <a:rPr lang="en-US" dirty="0"/>
              <a:t>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2133600"/>
                <a:ext cx="8839200" cy="4251960"/>
              </a:xfrm>
            </p:spPr>
            <p:txBody>
              <a:bodyPr/>
              <a:lstStyle/>
              <a:p>
                <a:pPr marL="0" indent="0">
                  <a:buNone/>
                </a:pPr>
                <a:r>
                  <a:rPr lang="en-US" b="1" dirty="0"/>
                  <a:t>Case 1: </a:t>
                </a:r>
                <a:r>
                  <a:rPr lang="en-US" dirty="0"/>
                  <a:t>When </a:t>
                </a:r>
                <a14:m>
                  <m:oMath xmlns:m="http://schemas.openxmlformats.org/officeDocument/2006/math">
                    <m:r>
                      <a:rPr lang="en-US" b="1" i="1" dirty="0" smtClean="0">
                        <a:solidFill>
                          <a:srgbClr val="1923F3"/>
                        </a:solidFill>
                        <a:latin typeface="Cambria Math" panose="02040503050406030204" pitchFamily="18" charset="0"/>
                        <a:sym typeface="Symbol"/>
                      </a:rPr>
                      <m:t></m:t>
                    </m:r>
                    <m:r>
                      <a:rPr lang="en-US" b="1" i="1" dirty="0" smtClean="0">
                        <a:solidFill>
                          <a:srgbClr val="1923F3"/>
                        </a:solidFill>
                        <a:latin typeface="Cambria Math" panose="02040503050406030204" pitchFamily="18" charset="0"/>
                      </a:rPr>
                      <m:t>𝑵</m:t>
                    </m:r>
                    <m:r>
                      <a:rPr lang="en-US" b="1" i="1" dirty="0" smtClean="0">
                        <a:solidFill>
                          <a:srgbClr val="1923F3"/>
                        </a:solidFill>
                        <a:latin typeface="Cambria Math" panose="02040503050406030204" pitchFamily="18" charset="0"/>
                      </a:rPr>
                      <m:t>≤</m:t>
                    </m:r>
                    <m:r>
                      <a:rPr lang="en-US" b="1" i="1" dirty="0" smtClean="0">
                        <a:solidFill>
                          <a:srgbClr val="1923F3"/>
                        </a:solidFill>
                        <a:latin typeface="Cambria Math" panose="02040503050406030204" pitchFamily="18" charset="0"/>
                        <a:ea typeface="Cambria Math" panose="02040503050406030204" pitchFamily="18" charset="0"/>
                      </a:rPr>
                      <m:t>𝜸</m:t>
                    </m:r>
                  </m:oMath>
                </a14:m>
                <a:r>
                  <a:rPr lang="en-US" b="1" dirty="0">
                    <a:solidFill>
                      <a:srgbClr val="1923F3"/>
                    </a:solidFill>
                    <a:sym typeface="Symbol"/>
                  </a:rPr>
                  <a:t> </a:t>
                </a:r>
                <a:r>
                  <a:rPr lang="en-US" dirty="0">
                    <a:sym typeface="Symbol"/>
                  </a:rPr>
                  <a:t>(or when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m:t>
                    </m:r>
                  </m:oMath>
                </a14:m>
                <a:r>
                  <a:rPr lang="en-US" dirty="0">
                    <a:sym typeface="Symbol"/>
                  </a:rPr>
                  <a:t> </a:t>
                </a:r>
                <a14:m>
                  <m:oMath xmlns:m="http://schemas.openxmlformats.org/officeDocument/2006/math">
                    <m:f>
                      <m:fPr>
                        <m:ctrlPr>
                          <a:rPr lang="en-US" i="1" dirty="0" smtClean="0">
                            <a:solidFill>
                              <a:srgbClr val="FF0000"/>
                            </a:solidFill>
                            <a:latin typeface="Cambria Math" panose="02040503050406030204" pitchFamily="18" charset="0"/>
                            <a:sym typeface="Symbol"/>
                          </a:rPr>
                        </m:ctrlPr>
                      </m:fPr>
                      <m:num>
                        <m:r>
                          <a:rPr lang="en-US" i="1" dirty="0">
                            <a:solidFill>
                              <a:srgbClr val="FF0000"/>
                            </a:solidFill>
                            <a:latin typeface="Cambria Math" panose="02040503050406030204" pitchFamily="18" charset="0"/>
                            <a:ea typeface="Cambria Math" panose="02040503050406030204" pitchFamily="18" charset="0"/>
                          </a:rPr>
                          <m:t>𝛾</m:t>
                        </m:r>
                      </m:num>
                      <m:den>
                        <m:r>
                          <a:rPr lang="en-US" i="1" dirty="0">
                            <a:solidFill>
                              <a:srgbClr val="FF0000"/>
                            </a:solidFill>
                            <a:latin typeface="Cambria Math" panose="02040503050406030204" pitchFamily="18" charset="0"/>
                            <a:sym typeface="Symbol"/>
                          </a:rPr>
                          <m:t></m:t>
                        </m:r>
                      </m:den>
                    </m:f>
                  </m:oMath>
                </a14:m>
                <a:r>
                  <a:rPr lang="en-US" dirty="0">
                    <a:sym typeface="Symbol"/>
                  </a:rPr>
                  <a:t> ):</a:t>
                </a:r>
              </a:p>
              <a:p>
                <a:pPr lvl="1"/>
                <a:r>
                  <a:rPr lang="en-US" dirty="0">
                    <a:sym typeface="Symbol"/>
                  </a:rPr>
                  <a:t>T</a:t>
                </a:r>
                <a:r>
                  <a:rPr lang="en-US" dirty="0"/>
                  <a:t>he first term will be at most zero or negative</a:t>
                </a:r>
              </a:p>
              <a:p>
                <a:pPr lvl="1"/>
                <a:r>
                  <a:rPr lang="en-US" dirty="0"/>
                  <a:t>The whole term becomes negative</a:t>
                </a:r>
              </a:p>
              <a:p>
                <a:pPr lvl="1"/>
                <a:r>
                  <a:rPr lang="en-US" dirty="0"/>
                  <a:t>In the limit, I(t) will decrease exponentially to zero</a:t>
                </a:r>
              </a:p>
              <a:p>
                <a:endParaRPr lang="en-US" dirty="0"/>
              </a:p>
              <a:p>
                <a:pPr marL="0" indent="0">
                  <a:buNone/>
                </a:pPr>
                <a:r>
                  <a:rPr lang="en-US" b="1" dirty="0"/>
                  <a:t>Case 2: </a:t>
                </a:r>
                <a:r>
                  <a:rPr lang="en-US" dirty="0"/>
                  <a:t>When </a:t>
                </a:r>
                <a14:m>
                  <m:oMath xmlns:m="http://schemas.openxmlformats.org/officeDocument/2006/math">
                    <m:r>
                      <a:rPr lang="en-US" b="1" i="1" dirty="0" smtClean="0">
                        <a:solidFill>
                          <a:srgbClr val="1923F3"/>
                        </a:solidFill>
                        <a:latin typeface="Cambria Math" panose="02040503050406030204" pitchFamily="18" charset="0"/>
                        <a:sym typeface="Symbol"/>
                      </a:rPr>
                      <m:t></m:t>
                    </m:r>
                    <m:r>
                      <a:rPr lang="en-US" b="1" i="1" dirty="0">
                        <a:solidFill>
                          <a:srgbClr val="1923F3"/>
                        </a:solidFill>
                        <a:latin typeface="Cambria Math" panose="02040503050406030204" pitchFamily="18" charset="0"/>
                      </a:rPr>
                      <m:t>𝑵</m:t>
                    </m:r>
                    <m:r>
                      <a:rPr lang="en-US" b="1" i="1" dirty="0">
                        <a:solidFill>
                          <a:srgbClr val="1923F3"/>
                        </a:solidFill>
                        <a:latin typeface="Cambria Math" panose="02040503050406030204" pitchFamily="18" charset="0"/>
                      </a:rPr>
                      <m:t>&gt;</m:t>
                    </m:r>
                    <m:r>
                      <a:rPr lang="en-US" b="1" i="1" dirty="0">
                        <a:solidFill>
                          <a:srgbClr val="1923F3"/>
                        </a:solidFill>
                        <a:latin typeface="Cambria Math" panose="02040503050406030204" pitchFamily="18" charset="0"/>
                        <a:ea typeface="Cambria Math" panose="02040503050406030204" pitchFamily="18" charset="0"/>
                      </a:rPr>
                      <m:t>𝜸</m:t>
                    </m:r>
                    <m:r>
                      <a:rPr lang="en-US" i="1" dirty="0">
                        <a:solidFill>
                          <a:srgbClr val="1923F3"/>
                        </a:solidFill>
                        <a:latin typeface="Cambria Math" panose="02040503050406030204" pitchFamily="18" charset="0"/>
                        <a:ea typeface="Cambria Math" panose="02040503050406030204" pitchFamily="18" charset="0"/>
                      </a:rPr>
                      <m:t> </m:t>
                    </m:r>
                  </m:oMath>
                </a14:m>
                <a:r>
                  <a:rPr lang="en-US" dirty="0">
                    <a:sym typeface="Symbol"/>
                  </a:rPr>
                  <a:t>(or when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&gt;</m:t>
                    </m:r>
                    <m:f>
                      <m:fPr>
                        <m:ctrlPr>
                          <a:rPr lang="en-US" i="1" dirty="0" smtClean="0">
                            <a:solidFill>
                              <a:srgbClr val="FF0000"/>
                            </a:solidFill>
                            <a:latin typeface="Cambria Math" panose="02040503050406030204" pitchFamily="18" charset="0"/>
                            <a:sym typeface="Symbol"/>
                          </a:rPr>
                        </m:ctrlPr>
                      </m:fPr>
                      <m:num>
                        <m:r>
                          <a:rPr lang="en-US" i="1" dirty="0">
                            <a:solidFill>
                              <a:srgbClr val="FF0000"/>
                            </a:solidFill>
                            <a:latin typeface="Cambria Math" panose="02040503050406030204" pitchFamily="18" charset="0"/>
                            <a:ea typeface="Cambria Math" panose="02040503050406030204" pitchFamily="18" charset="0"/>
                          </a:rPr>
                          <m:t>𝛾</m:t>
                        </m:r>
                      </m:num>
                      <m:den>
                        <m:r>
                          <a:rPr lang="en-US" i="1" dirty="0">
                            <a:solidFill>
                              <a:srgbClr val="FF0000"/>
                            </a:solidFill>
                            <a:latin typeface="Cambria Math" panose="02040503050406030204" pitchFamily="18" charset="0"/>
                            <a:sym typeface="Symbol"/>
                          </a:rPr>
                          <m:t></m:t>
                        </m:r>
                      </m:den>
                    </m:f>
                  </m:oMath>
                </a14:m>
                <a:r>
                  <a:rPr lang="en-US" dirty="0">
                    <a:sym typeface="Symbol"/>
                  </a:rPr>
                  <a:t>):</a:t>
                </a:r>
              </a:p>
              <a:p>
                <a:pPr lvl="1"/>
                <a:r>
                  <a:rPr lang="en-US" dirty="0"/>
                  <a:t>We will have a logistic growth function like the </a:t>
                </a:r>
                <a:r>
                  <a:rPr lang="en-US" b="1" dirty="0"/>
                  <a:t>SI</a:t>
                </a:r>
                <a:r>
                  <a:rPr lang="en-US" dirty="0"/>
                  <a:t>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2133600"/>
                <a:ext cx="8839200" cy="4251960"/>
              </a:xfrm>
              <a:blipFill>
                <a:blip r:embed="rId2"/>
                <a:stretch>
                  <a:fillRect l="-1379" t="-143" r="-276"/>
                </a:stretch>
              </a:blipFill>
            </p:spPr>
            <p:txBody>
              <a:bodyPr/>
              <a:lstStyle/>
              <a:p>
                <a:r>
                  <a:rPr lang="en-US">
                    <a:noFill/>
                  </a:rPr>
                  <a:t> </a:t>
                </a:r>
              </a:p>
            </p:txBody>
          </p:sp>
        </mc:Fallback>
      </mc:AlternateContent>
      <p:pic>
        <p:nvPicPr>
          <p:cNvPr id="5"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1066800"/>
            <a:ext cx="6176963" cy="85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5721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066800" y="944947"/>
            <a:ext cx="6435464"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solidFill>
                  <a:srgbClr val="FFFF00"/>
                </a:solidFill>
              </a:rPr>
              <a:t>SIS</a:t>
            </a:r>
            <a:r>
              <a:rPr lang="en-US" dirty="0"/>
              <a:t> Model</a:t>
            </a:r>
          </a:p>
        </p:txBody>
      </p:sp>
      <p:sp>
        <p:nvSpPr>
          <p:cNvPr id="4" name="Rectangle 3"/>
          <p:cNvSpPr/>
          <p:nvPr/>
        </p:nvSpPr>
        <p:spPr>
          <a:xfrm>
            <a:off x="2133600" y="1600200"/>
            <a:ext cx="325730" cy="400110"/>
          </a:xfrm>
          <a:prstGeom prst="rect">
            <a:avLst/>
          </a:prstGeom>
        </p:spPr>
        <p:txBody>
          <a:bodyPr wrap="none">
            <a:spAutoFit/>
          </a:bodyPr>
          <a:lstStyle/>
          <a:p>
            <a:r>
              <a:rPr lang="en-US" sz="2000" b="1" dirty="0">
                <a:solidFill>
                  <a:srgbClr val="00B050"/>
                </a:solidFill>
                <a:latin typeface="Open Sans" panose="020B0606030504020204" pitchFamily="34" charset="0"/>
              </a:rPr>
              <a:t>S</a:t>
            </a:r>
          </a:p>
        </p:txBody>
      </p:sp>
      <p:sp>
        <p:nvSpPr>
          <p:cNvPr id="6" name="Rectangle 5"/>
          <p:cNvSpPr/>
          <p:nvPr/>
        </p:nvSpPr>
        <p:spPr>
          <a:xfrm>
            <a:off x="5486400" y="1600200"/>
            <a:ext cx="496532" cy="400110"/>
          </a:xfrm>
          <a:prstGeom prst="rect">
            <a:avLst/>
          </a:prstGeom>
        </p:spPr>
        <p:txBody>
          <a:bodyPr wrap="square">
            <a:spAutoFit/>
          </a:bodyPr>
          <a:lstStyle/>
          <a:p>
            <a:r>
              <a:rPr lang="en-US" sz="2000" b="1" dirty="0">
                <a:solidFill>
                  <a:srgbClr val="FF0000"/>
                </a:solidFill>
                <a:latin typeface="Open Sans" panose="020B0606030504020204" pitchFamily="34" charset="0"/>
              </a:rPr>
              <a:t>I</a:t>
            </a:r>
          </a:p>
        </p:txBody>
      </p:sp>
      <p:sp>
        <p:nvSpPr>
          <p:cNvPr id="8" name="Rectangle 7"/>
          <p:cNvSpPr/>
          <p:nvPr/>
        </p:nvSpPr>
        <p:spPr>
          <a:xfrm>
            <a:off x="914400" y="6050347"/>
            <a:ext cx="7924800" cy="369332"/>
          </a:xfrm>
          <a:prstGeom prst="rect">
            <a:avLst/>
          </a:prstGeom>
        </p:spPr>
        <p:txBody>
          <a:bodyPr wrap="square">
            <a:spAutoFit/>
          </a:bodyPr>
          <a:lstStyle/>
          <a:p>
            <a:r>
              <a:rPr lang="en-US" b="1" dirty="0">
                <a:latin typeface="Open Sans" panose="020B0606030504020204" pitchFamily="34" charset="0"/>
              </a:rPr>
              <a:t>SIS</a:t>
            </a:r>
            <a:r>
              <a:rPr lang="en-US" dirty="0">
                <a:latin typeface="Open Sans" panose="020B0606030504020204" pitchFamily="34" charset="0"/>
              </a:rPr>
              <a:t> model simulated with </a:t>
            </a:r>
            <a:r>
              <a:rPr lang="en-US" b="1" dirty="0">
                <a:solidFill>
                  <a:srgbClr val="00B050"/>
                </a:solidFill>
                <a:latin typeface="Open Sans" panose="020B0606030504020204" pitchFamily="34" charset="0"/>
              </a:rPr>
              <a:t>S</a:t>
            </a:r>
            <a:r>
              <a:rPr lang="en-US" b="1" baseline="-25000" dirty="0">
                <a:solidFill>
                  <a:srgbClr val="00B050"/>
                </a:solidFill>
                <a:latin typeface="Open Sans" panose="020B0606030504020204" pitchFamily="34" charset="0"/>
              </a:rPr>
              <a:t>0</a:t>
            </a:r>
            <a:r>
              <a:rPr lang="en-US" b="1" dirty="0">
                <a:solidFill>
                  <a:srgbClr val="00B050"/>
                </a:solidFill>
                <a:latin typeface="Open Sans" panose="020B0606030504020204" pitchFamily="34" charset="0"/>
              </a:rPr>
              <a:t> = 99</a:t>
            </a:r>
            <a:r>
              <a:rPr lang="en-US" dirty="0">
                <a:latin typeface="Open Sans" panose="020B0606030504020204" pitchFamily="34" charset="0"/>
              </a:rPr>
              <a:t>, </a:t>
            </a:r>
            <a:r>
              <a:rPr lang="en-US" b="1" dirty="0">
                <a:solidFill>
                  <a:srgbClr val="FF0000"/>
                </a:solidFill>
                <a:latin typeface="Open Sans" panose="020B0606030504020204" pitchFamily="34" charset="0"/>
              </a:rPr>
              <a:t>I</a:t>
            </a:r>
            <a:r>
              <a:rPr lang="en-US" b="1" baseline="-25000" dirty="0">
                <a:solidFill>
                  <a:srgbClr val="FF0000"/>
                </a:solidFill>
                <a:latin typeface="Open Sans" panose="020B0606030504020204" pitchFamily="34" charset="0"/>
              </a:rPr>
              <a:t>0</a:t>
            </a:r>
            <a:r>
              <a:rPr lang="en-US" b="1" dirty="0">
                <a:solidFill>
                  <a:srgbClr val="FF0000"/>
                </a:solidFill>
                <a:latin typeface="Open Sans" panose="020B0606030504020204" pitchFamily="34" charset="0"/>
              </a:rPr>
              <a:t> = 1</a:t>
            </a:r>
            <a:r>
              <a:rPr lang="en-US" dirty="0">
                <a:latin typeface="Open Sans" panose="020B0606030504020204" pitchFamily="34" charset="0"/>
              </a:rPr>
              <a:t>, </a:t>
            </a:r>
            <a:r>
              <a:rPr lang="el-GR" b="1" dirty="0">
                <a:solidFill>
                  <a:srgbClr val="FF0000"/>
                </a:solidFill>
                <a:latin typeface="Open Sans" panose="020B0606030504020204" pitchFamily="34" charset="0"/>
                <a:sym typeface="Symbol"/>
              </a:rPr>
              <a:t></a:t>
            </a:r>
            <a:r>
              <a:rPr lang="en-US" b="1" dirty="0">
                <a:solidFill>
                  <a:srgbClr val="FF0000"/>
                </a:solidFill>
                <a:latin typeface="Open Sans" panose="020B0606030504020204" pitchFamily="34" charset="0"/>
                <a:sym typeface="Symbol"/>
              </a:rPr>
              <a:t> </a:t>
            </a:r>
            <a:r>
              <a:rPr lang="en-US" b="1" dirty="0">
                <a:solidFill>
                  <a:srgbClr val="FF0000"/>
                </a:solidFill>
                <a:latin typeface="Open Sans" panose="020B0606030504020204" pitchFamily="34" charset="0"/>
              </a:rPr>
              <a:t>= 0.01</a:t>
            </a:r>
            <a:r>
              <a:rPr lang="en-US" dirty="0">
                <a:latin typeface="Open Sans" panose="020B0606030504020204" pitchFamily="34" charset="0"/>
              </a:rPr>
              <a:t>, and  </a:t>
            </a:r>
            <a:r>
              <a:rPr lang="el-GR" b="1" dirty="0">
                <a:solidFill>
                  <a:srgbClr val="1923F3"/>
                </a:solidFill>
                <a:latin typeface="Open Sans" panose="020B0606030504020204" pitchFamily="34" charset="0"/>
                <a:sym typeface="Symbol"/>
              </a:rPr>
              <a:t></a:t>
            </a:r>
            <a:r>
              <a:rPr lang="en-US" b="1" dirty="0">
                <a:solidFill>
                  <a:srgbClr val="1923F3"/>
                </a:solidFill>
                <a:latin typeface="Open Sans" panose="020B0606030504020204" pitchFamily="34" charset="0"/>
                <a:sym typeface="Symbol"/>
              </a:rPr>
              <a:t> </a:t>
            </a:r>
            <a:r>
              <a:rPr lang="en-US" b="1" dirty="0">
                <a:solidFill>
                  <a:srgbClr val="1923F3"/>
                </a:solidFill>
                <a:latin typeface="Open Sans" panose="020B0606030504020204" pitchFamily="34" charset="0"/>
              </a:rPr>
              <a:t>= 0.1</a:t>
            </a:r>
          </a:p>
        </p:txBody>
      </p:sp>
    </p:spTree>
    <p:extLst>
      <p:ext uri="{BB962C8B-B14F-4D97-AF65-F5344CB8AC3E}">
        <p14:creationId xmlns:p14="http://schemas.microsoft.com/office/powerpoint/2010/main" val="4247462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FF00"/>
                </a:solidFill>
              </a:rPr>
              <a:t>SIRS</a:t>
            </a:r>
            <a:r>
              <a:rPr lang="en-US" dirty="0"/>
              <a:t> Model</a:t>
            </a:r>
          </a:p>
        </p:txBody>
      </p:sp>
      <p:sp>
        <p:nvSpPr>
          <p:cNvPr id="4" name="Content Placeholder 3"/>
          <p:cNvSpPr>
            <a:spLocks noGrp="1"/>
          </p:cNvSpPr>
          <p:nvPr>
            <p:ph idx="1"/>
          </p:nvPr>
        </p:nvSpPr>
        <p:spPr>
          <a:xfrm>
            <a:off x="152400" y="990600"/>
            <a:ext cx="5715000" cy="5318760"/>
          </a:xfrm>
        </p:spPr>
        <p:txBody>
          <a:bodyPr/>
          <a:lstStyle/>
          <a:p>
            <a:pPr marL="0" indent="0">
              <a:buNone/>
            </a:pPr>
            <a:r>
              <a:rPr lang="en-US" dirty="0"/>
              <a:t>The individuals who have recovered will lose immunity after a certain period of time and will become susceptible again</a:t>
            </a:r>
          </a:p>
        </p:txBody>
      </p:sp>
      <p:pic>
        <p:nvPicPr>
          <p:cNvPr id="1433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4200" y="3046808"/>
            <a:ext cx="2584979" cy="2251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524000" y="5476630"/>
            <a:ext cx="6096000" cy="707886"/>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000" dirty="0">
                <a:latin typeface="Open Sans" panose="020B0606030504020204" pitchFamily="34" charset="0"/>
              </a:rPr>
              <a:t>Like the SIR, model this model has no closed form solution, so numerical integration can be used</a:t>
            </a: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51235" y="1206982"/>
            <a:ext cx="3292765" cy="1266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9352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4400" y="932006"/>
            <a:ext cx="6435464" cy="5024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solidFill>
                  <a:srgbClr val="FFFF00"/>
                </a:solidFill>
              </a:rPr>
              <a:t>SIRS</a:t>
            </a:r>
            <a:r>
              <a:rPr lang="en-US" dirty="0"/>
              <a:t> Model</a:t>
            </a:r>
          </a:p>
        </p:txBody>
      </p:sp>
      <p:sp>
        <p:nvSpPr>
          <p:cNvPr id="4" name="Rectangle 3"/>
          <p:cNvSpPr/>
          <p:nvPr/>
        </p:nvSpPr>
        <p:spPr>
          <a:xfrm>
            <a:off x="2057400" y="1981200"/>
            <a:ext cx="325730" cy="400110"/>
          </a:xfrm>
          <a:prstGeom prst="rect">
            <a:avLst/>
          </a:prstGeom>
        </p:spPr>
        <p:txBody>
          <a:bodyPr wrap="none">
            <a:spAutoFit/>
          </a:bodyPr>
          <a:lstStyle/>
          <a:p>
            <a:r>
              <a:rPr lang="en-US" sz="2000" b="1" dirty="0">
                <a:solidFill>
                  <a:srgbClr val="00B050"/>
                </a:solidFill>
                <a:latin typeface="Open Sans" panose="020B0606030504020204" pitchFamily="34" charset="0"/>
              </a:rPr>
              <a:t>S</a:t>
            </a:r>
          </a:p>
        </p:txBody>
      </p:sp>
      <p:sp>
        <p:nvSpPr>
          <p:cNvPr id="6" name="Rectangle 5"/>
          <p:cNvSpPr/>
          <p:nvPr/>
        </p:nvSpPr>
        <p:spPr>
          <a:xfrm>
            <a:off x="2514600" y="2667000"/>
            <a:ext cx="269626" cy="400110"/>
          </a:xfrm>
          <a:prstGeom prst="rect">
            <a:avLst/>
          </a:prstGeom>
        </p:spPr>
        <p:txBody>
          <a:bodyPr wrap="none">
            <a:spAutoFit/>
          </a:bodyPr>
          <a:lstStyle/>
          <a:p>
            <a:r>
              <a:rPr lang="en-US" sz="2000" b="1" dirty="0">
                <a:solidFill>
                  <a:srgbClr val="FF0000"/>
                </a:solidFill>
                <a:latin typeface="Open Sans" panose="020B0606030504020204" pitchFamily="34" charset="0"/>
              </a:rPr>
              <a:t>I</a:t>
            </a:r>
          </a:p>
        </p:txBody>
      </p:sp>
      <mc:AlternateContent xmlns:mc="http://schemas.openxmlformats.org/markup-compatibility/2006" xmlns:a14="http://schemas.microsoft.com/office/drawing/2010/main">
        <mc:Choice Requires="a14">
          <p:sp>
            <p:nvSpPr>
              <p:cNvPr id="8" name="Rectangle 7"/>
              <p:cNvSpPr/>
              <p:nvPr/>
            </p:nvSpPr>
            <p:spPr>
              <a:xfrm>
                <a:off x="457200" y="6050347"/>
                <a:ext cx="8382000" cy="369332"/>
              </a:xfrm>
              <a:prstGeom prst="rect">
                <a:avLst/>
              </a:prstGeom>
            </p:spPr>
            <p:txBody>
              <a:bodyPr wrap="square">
                <a:spAutoFit/>
              </a:bodyPr>
              <a:lstStyle/>
              <a:p>
                <a:r>
                  <a:rPr lang="en-US" dirty="0">
                    <a:latin typeface="Open Sans" panose="020B0606030504020204" pitchFamily="34" charset="0"/>
                  </a:rPr>
                  <a:t>SIRS model simulated with S</a:t>
                </a:r>
                <a:r>
                  <a:rPr lang="en-US" baseline="-25000" dirty="0">
                    <a:latin typeface="Open Sans" panose="020B0606030504020204" pitchFamily="34" charset="0"/>
                  </a:rPr>
                  <a:t>0</a:t>
                </a:r>
                <a:r>
                  <a:rPr lang="en-US" dirty="0">
                    <a:latin typeface="Open Sans" panose="020B0606030504020204" pitchFamily="34" charset="0"/>
                  </a:rPr>
                  <a:t> = 99, I</a:t>
                </a:r>
                <a:r>
                  <a:rPr lang="en-US" baseline="-25000" dirty="0">
                    <a:latin typeface="Open Sans" panose="020B0606030504020204" pitchFamily="34" charset="0"/>
                  </a:rPr>
                  <a:t>0</a:t>
                </a:r>
                <a:r>
                  <a:rPr lang="en-US" dirty="0">
                    <a:latin typeface="Open Sans" panose="020B0606030504020204" pitchFamily="34" charset="0"/>
                  </a:rPr>
                  <a:t> = 1, R</a:t>
                </a:r>
                <a:r>
                  <a:rPr lang="en-US" baseline="-25000" dirty="0">
                    <a:latin typeface="Open Sans" panose="020B0606030504020204" pitchFamily="34" charset="0"/>
                  </a:rPr>
                  <a:t>0</a:t>
                </a:r>
                <a:r>
                  <a:rPr lang="en-US" dirty="0">
                    <a:latin typeface="Open Sans" panose="020B0606030504020204" pitchFamily="34" charset="0"/>
                  </a:rPr>
                  <a:t> = 1, </a:t>
                </a:r>
                <a:r>
                  <a:rPr lang="el-GR" dirty="0">
                    <a:latin typeface="Open Sans" panose="020B0606030504020204" pitchFamily="34" charset="0"/>
                    <a:sym typeface="Symbol"/>
                  </a:rPr>
                  <a:t></a:t>
                </a:r>
                <a:r>
                  <a:rPr lang="en-US" dirty="0">
                    <a:latin typeface="Open Sans" panose="020B0606030504020204" pitchFamily="34" charset="0"/>
                    <a:sym typeface="Symbol"/>
                  </a:rPr>
                  <a:t> </a:t>
                </a:r>
                <a:r>
                  <a:rPr lang="en-US" dirty="0">
                    <a:latin typeface="Open Sans" panose="020B0606030504020204" pitchFamily="34" charset="0"/>
                  </a:rPr>
                  <a:t>= 0.01,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=0.02</m:t>
                    </m:r>
                  </m:oMath>
                </a14:m>
                <a:r>
                  <a:rPr lang="en-US" dirty="0">
                    <a:latin typeface="Open Sans" panose="020B0606030504020204" pitchFamily="34" charset="0"/>
                  </a:rPr>
                  <a:t>, and  </a:t>
                </a:r>
                <a:r>
                  <a:rPr lang="el-GR" dirty="0">
                    <a:latin typeface="Open Sans" panose="020B0606030504020204" pitchFamily="34" charset="0"/>
                    <a:sym typeface="Symbol"/>
                  </a:rPr>
                  <a:t></a:t>
                </a:r>
                <a:r>
                  <a:rPr lang="en-US" dirty="0">
                    <a:latin typeface="Open Sans" panose="020B0606030504020204" pitchFamily="34" charset="0"/>
                    <a:sym typeface="Symbol"/>
                  </a:rPr>
                  <a:t> </a:t>
                </a:r>
                <a:r>
                  <a:rPr lang="en-US" dirty="0">
                    <a:latin typeface="Open Sans" panose="020B0606030504020204" pitchFamily="34" charset="0"/>
                  </a:rPr>
                  <a:t>= 0.1</a:t>
                </a:r>
              </a:p>
            </p:txBody>
          </p:sp>
        </mc:Choice>
        <mc:Fallback xmlns="">
          <p:sp>
            <p:nvSpPr>
              <p:cNvPr id="8" name="Rectangle 7"/>
              <p:cNvSpPr>
                <a:spLocks noRot="1" noChangeAspect="1" noMove="1" noResize="1" noEditPoints="1" noAdjustHandles="1" noChangeArrowheads="1" noChangeShapeType="1" noTextEdit="1"/>
              </p:cNvSpPr>
              <p:nvPr/>
            </p:nvSpPr>
            <p:spPr>
              <a:xfrm>
                <a:off x="457200" y="6050347"/>
                <a:ext cx="8382000" cy="369332"/>
              </a:xfrm>
              <a:prstGeom prst="rect">
                <a:avLst/>
              </a:prstGeom>
              <a:blipFill rotWithShape="0">
                <a:blip r:embed="rId3"/>
                <a:stretch>
                  <a:fillRect l="-582" t="-11667" r="-218" b="-28333"/>
                </a:stretch>
              </a:blipFill>
            </p:spPr>
            <p:txBody>
              <a:bodyPr/>
              <a:lstStyle/>
              <a:p>
                <a:r>
                  <a:rPr lang="en-US">
                    <a:noFill/>
                  </a:rPr>
                  <a:t> </a:t>
                </a:r>
              </a:p>
            </p:txBody>
          </p:sp>
        </mc:Fallback>
      </mc:AlternateContent>
      <p:sp>
        <p:nvSpPr>
          <p:cNvPr id="7" name="Rectangle 6"/>
          <p:cNvSpPr/>
          <p:nvPr/>
        </p:nvSpPr>
        <p:spPr>
          <a:xfrm>
            <a:off x="4249613" y="2258067"/>
            <a:ext cx="354584" cy="400110"/>
          </a:xfrm>
          <a:prstGeom prst="rect">
            <a:avLst/>
          </a:prstGeom>
        </p:spPr>
        <p:txBody>
          <a:bodyPr wrap="none">
            <a:spAutoFit/>
          </a:bodyPr>
          <a:lstStyle/>
          <a:p>
            <a:r>
              <a:rPr lang="en-US" sz="2000" b="1" dirty="0">
                <a:solidFill>
                  <a:srgbClr val="1923F3"/>
                </a:solidFill>
                <a:latin typeface="Open Sans" panose="020B0606030504020204" pitchFamily="34" charset="0"/>
              </a:rPr>
              <a:t>R</a:t>
            </a:r>
          </a:p>
        </p:txBody>
      </p:sp>
    </p:spTree>
    <p:extLst>
      <p:ext uri="{BB962C8B-B14F-4D97-AF65-F5344CB8AC3E}">
        <p14:creationId xmlns:p14="http://schemas.microsoft.com/office/powerpoint/2010/main" val="1890172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a:xfrm>
            <a:off x="6934200" y="3886200"/>
            <a:ext cx="1905000" cy="2438400"/>
          </a:xfrm>
        </p:spPr>
        <p:txBody>
          <a:bodyPr>
            <a:normAutofit/>
          </a:bodyPr>
          <a:lstStyle/>
          <a:p>
            <a:endParaRPr lang="en-US" sz="2400" dirty="0"/>
          </a:p>
        </p:txBody>
      </p:sp>
      <p:sp>
        <p:nvSpPr>
          <p:cNvPr id="3" name="Title 2"/>
          <p:cNvSpPr>
            <a:spLocks noGrp="1"/>
          </p:cNvSpPr>
          <p:nvPr>
            <p:ph type="title"/>
          </p:nvPr>
        </p:nvSpPr>
        <p:spPr/>
        <p:txBody>
          <a:bodyPr/>
          <a:lstStyle/>
          <a:p>
            <a:r>
              <a:rPr lang="en-US" dirty="0"/>
              <a:t>Epidemic Intervention</a:t>
            </a:r>
          </a:p>
        </p:txBody>
      </p:sp>
    </p:spTree>
    <p:extLst>
      <p:ext uri="{BB962C8B-B14F-4D97-AF65-F5344CB8AC3E}">
        <p14:creationId xmlns:p14="http://schemas.microsoft.com/office/powerpoint/2010/main" val="1295099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Herd Behavior Example</a:t>
            </a:r>
          </a:p>
        </p:txBody>
      </p:sp>
      <p:sp>
        <p:nvSpPr>
          <p:cNvPr id="3" name="Content Placeholder 2"/>
          <p:cNvSpPr>
            <a:spLocks noGrp="1"/>
          </p:cNvSpPr>
          <p:nvPr>
            <p:ph idx="1"/>
          </p:nvPr>
        </p:nvSpPr>
        <p:spPr/>
        <p:txBody>
          <a:bodyPr>
            <a:normAutofit fontScale="70000" lnSpcReduction="20000"/>
          </a:bodyPr>
          <a:lstStyle/>
          <a:p>
            <a:r>
              <a:rPr lang="en-US" dirty="0"/>
              <a:t>Consider people participating in an online auction. </a:t>
            </a:r>
          </a:p>
          <a:p>
            <a:endParaRPr lang="en-US" dirty="0"/>
          </a:p>
          <a:p>
            <a:r>
              <a:rPr lang="en-US" dirty="0"/>
              <a:t>In this case, individuals can observe the behavior of others by monitoring the bids that are being placed on different items. </a:t>
            </a:r>
          </a:p>
          <a:p>
            <a:endParaRPr lang="en-US" dirty="0"/>
          </a:p>
          <a:p>
            <a:r>
              <a:rPr lang="en-US" dirty="0"/>
              <a:t>Individuals are connected via the auction’s site where they can not only observe the bidding behaviors of others, but can also often view profiles of others to get a feel for their reputation and expertise. </a:t>
            </a:r>
          </a:p>
          <a:p>
            <a:endParaRPr lang="en-US" dirty="0"/>
          </a:p>
          <a:p>
            <a:r>
              <a:rPr lang="en-US" dirty="0"/>
              <a:t>In these online auctions, it is common to observe individuals participating actively in auctions, where the item being sold might otherwise be considered unpopular. </a:t>
            </a:r>
          </a:p>
          <a:p>
            <a:endParaRPr lang="en-US" dirty="0"/>
          </a:p>
          <a:p>
            <a:r>
              <a:rPr lang="en-US" dirty="0"/>
              <a:t>This is due to individuals trusting others and assuming that the high number of bids that the item has received is a strong signal of its value. In this case, Herd Behavior has taken place.</a:t>
            </a:r>
          </a:p>
        </p:txBody>
      </p:sp>
    </p:spTree>
    <p:extLst>
      <p:ext uri="{BB962C8B-B14F-4D97-AF65-F5344CB8AC3E}">
        <p14:creationId xmlns:p14="http://schemas.microsoft.com/office/powerpoint/2010/main" val="8581458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Epidemic Intervention</a:t>
            </a:r>
          </a:p>
        </p:txBody>
      </p:sp>
      <p:sp>
        <p:nvSpPr>
          <p:cNvPr id="3" name="Content Placeholder 2"/>
          <p:cNvSpPr>
            <a:spLocks noGrp="1"/>
          </p:cNvSpPr>
          <p:nvPr>
            <p:ph idx="1"/>
          </p:nvPr>
        </p:nvSpPr>
        <p:spPr>
          <a:xfrm>
            <a:off x="457200" y="1066800"/>
            <a:ext cx="8229600" cy="2590800"/>
          </a:xfrm>
        </p:spPr>
        <p:txBody>
          <a:bodyPr/>
          <a:lstStyle/>
          <a:p>
            <a:r>
              <a:rPr lang="en-US" dirty="0"/>
              <a:t>Suppose that we have a susceptible society and want to prevent more spread by vaccinating the most vulnerable individuals</a:t>
            </a:r>
          </a:p>
          <a:p>
            <a:endParaRPr lang="en-US" dirty="0"/>
          </a:p>
          <a:p>
            <a:r>
              <a:rPr lang="en-US" dirty="0"/>
              <a:t>How to find the most vulnerable individuals?</a:t>
            </a:r>
          </a:p>
          <a:p>
            <a:endParaRPr lang="en-US" dirty="0"/>
          </a:p>
        </p:txBody>
      </p:sp>
      <p:sp>
        <p:nvSpPr>
          <p:cNvPr id="4" name="Rectangle 3"/>
          <p:cNvSpPr/>
          <p:nvPr/>
        </p:nvSpPr>
        <p:spPr>
          <a:xfrm>
            <a:off x="723900" y="4648200"/>
            <a:ext cx="7696200" cy="1384995"/>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dirty="0">
                <a:latin typeface="Open Sans" panose="020B0606030504020204" pitchFamily="34" charset="0"/>
              </a:rPr>
              <a:t>Randomly pick some nodes and ask them who is the most vulnerable from their point of view, then vaccinate those individuals!</a:t>
            </a:r>
          </a:p>
        </p:txBody>
      </p:sp>
    </p:spTree>
    <p:extLst>
      <p:ext uri="{BB962C8B-B14F-4D97-AF65-F5344CB8AC3E}">
        <p14:creationId xmlns:p14="http://schemas.microsoft.com/office/powerpoint/2010/main" val="13774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Epidemic Intervention: </a:t>
            </a:r>
            <a:r>
              <a:rPr lang="en-US" i="1" dirty="0">
                <a:solidFill>
                  <a:srgbClr val="FFFF00"/>
                </a:solidFill>
              </a:rPr>
              <a:t>Mad Cow Disease</a:t>
            </a:r>
          </a:p>
        </p:txBody>
      </p:sp>
      <p:sp>
        <p:nvSpPr>
          <p:cNvPr id="3" name="Content Placeholder 2"/>
          <p:cNvSpPr>
            <a:spLocks noGrp="1"/>
          </p:cNvSpPr>
          <p:nvPr>
            <p:ph idx="1"/>
          </p:nvPr>
        </p:nvSpPr>
        <p:spPr>
          <a:xfrm>
            <a:off x="457200" y="1066800"/>
            <a:ext cx="4191000" cy="2819400"/>
          </a:xfrm>
        </p:spPr>
        <p:txBody>
          <a:bodyPr>
            <a:normAutofit fontScale="92500"/>
          </a:bodyPr>
          <a:lstStyle/>
          <a:p>
            <a:r>
              <a:rPr lang="en-US" dirty="0"/>
              <a:t>Jan. 2001</a:t>
            </a:r>
          </a:p>
          <a:p>
            <a:pPr lvl="1"/>
            <a:r>
              <a:rPr lang="en-US" dirty="0"/>
              <a:t>First case observed in UK</a:t>
            </a:r>
          </a:p>
          <a:p>
            <a:r>
              <a:rPr lang="en-US" dirty="0"/>
              <a:t>Feb. 2001</a:t>
            </a:r>
          </a:p>
          <a:p>
            <a:pPr lvl="1"/>
            <a:r>
              <a:rPr lang="en-US" dirty="0"/>
              <a:t>43 farms infected</a:t>
            </a:r>
          </a:p>
          <a:p>
            <a:r>
              <a:rPr lang="en-US" dirty="0"/>
              <a:t>Sep. 2001</a:t>
            </a:r>
          </a:p>
          <a:p>
            <a:pPr lvl="1"/>
            <a:r>
              <a:rPr lang="en-US" dirty="0"/>
              <a:t>9000 farms infected</a:t>
            </a:r>
          </a:p>
          <a:p>
            <a:pPr marL="0" indent="0">
              <a:buNone/>
            </a:pPr>
            <a:endParaRPr lang="en-US" b="1" dirty="0"/>
          </a:p>
        </p:txBody>
      </p:sp>
      <p:pic>
        <p:nvPicPr>
          <p:cNvPr id="7170" name="Picture 2" descr="Dairy cows feed in their pen Friday, Jan. 2, 2004, at a farm in Mattawa, Wash. Authorities quarantined a third herd of Washington state cattle in a widening investigation of mad cow disease after they located another cow from the same Canadian herd as the infected cow. (AP Photo/E.B. McGover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1682" y="1066800"/>
            <a:ext cx="3939540" cy="2514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 y="3962400"/>
            <a:ext cx="8494522" cy="2369880"/>
          </a:xfrm>
          <a:prstGeom prst="rect">
            <a:avLst/>
          </a:prstGeom>
        </p:spPr>
        <p:txBody>
          <a:bodyPr wrap="squar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 the mad cow disease case, we have </a:t>
            </a:r>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weak ties</a:t>
            </a:r>
            <a:endParaRPr lang="en-US" sz="2400" b="1" dirty="0">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Animals being bought and sold</a:t>
            </a:r>
          </a:p>
          <a:p>
            <a:pPr marL="742950" lvl="1"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Soil from tourists, etc.</a:t>
            </a:r>
          </a:p>
          <a:p>
            <a:endParaRPr lang="en-US" sz="2000" b="1" dirty="0">
              <a:latin typeface="Open Sans" panose="020B0606030504020204" pitchFamily="34" charset="0"/>
              <a:ea typeface="Open Sans" panose="020B0606030504020204" pitchFamily="34" charset="0"/>
              <a:cs typeface="Open Sans" panose="020B0606030504020204" pitchFamily="34" charset="0"/>
            </a:endParaRPr>
          </a:p>
          <a:p>
            <a:r>
              <a:rPr lang="en-US" sz="2400" b="1" dirty="0">
                <a:latin typeface="Open Sans" panose="020B0606030504020204" pitchFamily="34" charset="0"/>
                <a:ea typeface="Open Sans" panose="020B0606030504020204" pitchFamily="34" charset="0"/>
                <a:cs typeface="Open Sans" panose="020B0606030504020204" pitchFamily="34" charset="0"/>
              </a:rPr>
              <a:t>How to stop the disease:</a:t>
            </a:r>
          </a:p>
          <a:p>
            <a:pPr marL="742950" lvl="1"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Banned movement (make contagion harder)</a:t>
            </a:r>
          </a:p>
          <a:p>
            <a:pPr marL="742950" lvl="1"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Killed millions of animals (remove weak ties)</a:t>
            </a:r>
          </a:p>
        </p:txBody>
      </p:sp>
    </p:spTree>
    <p:extLst>
      <p:ext uri="{BB962C8B-B14F-4D97-AF65-F5344CB8AC3E}">
        <p14:creationId xmlns:p14="http://schemas.microsoft.com/office/powerpoint/2010/main" val="2689270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Herd Behavior: Popular Restaurant Example</a:t>
            </a:r>
          </a:p>
        </p:txBody>
      </p:sp>
      <p:sp>
        <p:nvSpPr>
          <p:cNvPr id="3" name="Content Placeholder 2"/>
          <p:cNvSpPr>
            <a:spLocks noGrp="1"/>
          </p:cNvSpPr>
          <p:nvPr>
            <p:ph idx="1"/>
          </p:nvPr>
        </p:nvSpPr>
        <p:spPr/>
        <p:txBody>
          <a:bodyPr>
            <a:normAutofit fontScale="92500" lnSpcReduction="10000"/>
          </a:bodyPr>
          <a:lstStyle/>
          <a:p>
            <a:r>
              <a:rPr lang="en-US" dirty="0"/>
              <a:t>Assume you are on a trip in a metropolitan area that you are less familiar with. </a:t>
            </a:r>
          </a:p>
          <a:p>
            <a:endParaRPr lang="en-US" dirty="0"/>
          </a:p>
          <a:p>
            <a:r>
              <a:rPr lang="en-US" dirty="0"/>
              <a:t>Planning for dinner, you find restaurant </a:t>
            </a:r>
            <a:r>
              <a:rPr lang="en-US" b="1" dirty="0">
                <a:solidFill>
                  <a:srgbClr val="FF0000"/>
                </a:solidFill>
              </a:rPr>
              <a:t>A</a:t>
            </a:r>
            <a:r>
              <a:rPr lang="en-US" dirty="0"/>
              <a:t> with excellent reviews online and decide to go there. </a:t>
            </a:r>
          </a:p>
          <a:p>
            <a:endParaRPr lang="en-US" dirty="0"/>
          </a:p>
          <a:p>
            <a:r>
              <a:rPr lang="en-US" dirty="0"/>
              <a:t>When arriving at </a:t>
            </a:r>
            <a:r>
              <a:rPr lang="en-US" b="1" dirty="0">
                <a:solidFill>
                  <a:srgbClr val="FF0000"/>
                </a:solidFill>
              </a:rPr>
              <a:t>A</a:t>
            </a:r>
            <a:r>
              <a:rPr lang="en-US" dirty="0"/>
              <a:t>, you see </a:t>
            </a:r>
            <a:r>
              <a:rPr lang="en-US" b="1" dirty="0">
                <a:solidFill>
                  <a:srgbClr val="FF0000"/>
                </a:solidFill>
              </a:rPr>
              <a:t>A</a:t>
            </a:r>
            <a:r>
              <a:rPr lang="en-US" dirty="0"/>
              <a:t> is almost empty and restaurant </a:t>
            </a:r>
            <a:r>
              <a:rPr lang="en-US" b="1" dirty="0">
                <a:solidFill>
                  <a:srgbClr val="1923F3"/>
                </a:solidFill>
              </a:rPr>
              <a:t>B</a:t>
            </a:r>
            <a:r>
              <a:rPr lang="en-US" dirty="0"/>
              <a:t>, which is next door and serves the same cuisine, almost full. </a:t>
            </a:r>
          </a:p>
          <a:p>
            <a:endParaRPr lang="en-US" dirty="0"/>
          </a:p>
          <a:p>
            <a:r>
              <a:rPr lang="en-US" dirty="0"/>
              <a:t>Deciding to go to </a:t>
            </a:r>
            <a:r>
              <a:rPr lang="en-US" b="1" dirty="0">
                <a:solidFill>
                  <a:srgbClr val="1923F3"/>
                </a:solidFill>
              </a:rPr>
              <a:t>B</a:t>
            </a:r>
            <a:r>
              <a:rPr lang="en-US" dirty="0"/>
              <a:t>, based on the belief that other diners have also had the chance of going to </a:t>
            </a:r>
            <a:r>
              <a:rPr lang="en-US" b="1" dirty="0">
                <a:solidFill>
                  <a:srgbClr val="FF0000"/>
                </a:solidFill>
              </a:rPr>
              <a:t>A</a:t>
            </a:r>
            <a:r>
              <a:rPr lang="en-US" dirty="0"/>
              <a:t>, is an example of herd behavior</a:t>
            </a:r>
          </a:p>
          <a:p>
            <a:endParaRPr lang="en-US" dirty="0"/>
          </a:p>
          <a:p>
            <a:endParaRPr lang="en-US" dirty="0"/>
          </a:p>
        </p:txBody>
      </p:sp>
    </p:spTree>
    <p:extLst>
      <p:ext uri="{BB962C8B-B14F-4D97-AF65-F5344CB8AC3E}">
        <p14:creationId xmlns:p14="http://schemas.microsoft.com/office/powerpoint/2010/main" val="21446648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25.347"/>
  <p:tag name="ORIGINALWIDTH" val="4294.713"/>
  <p:tag name="LATEXADDIN" val="\documentclass{article}&#10;\usepackage{amsmath}&#10;\usepackage{algorithm}&#10;\usepackage{algorithmic}&#10;\pagestyle{empty}&#10;\begin{document}&#10;&#10;&#10;\begin{algorithm}[t]&#10;\caption{Independent Cascade Model (ICM)}&#10;\label{alg:ICM}&#10;\begin{algorithmic}[1]&#10;\REQUIRE Diffusion graph $G(V,E)$, set of initial activated nodes $A_0$, activation probabilities $p_{v,w}$&#10;\RETURN Final set of activated nodes $A_\infty$&#10;\STATE i = 0;&#10;\WHILE{$A_{i} \neq \{\}$}&#10;\STATE &#10;\STATE $i = i+1$; &#10;\STATE $A_{i}=\{\}$;&#10;\FORALL{$v \in A_{i-1}$} &#10;\FORALL{$w$ neighbor of $v, w \notin \mathop{\cup_{j=0}^{i}} A_{j}$}&#10;\STATE rand = generate a random number in [0,1];&#10;\IF{rand $&lt;$ $p_{v,w}$ }&#10;\STATE activate $w$;&#10;\STATE $A_{i} =  A_{i} \cup \{w\}$;&#10;\ENDIF&#10;\ENDFOR&#10;\ENDFOR&#10;\ENDWHILE&#10;\STATE $A_\infty = \cup_{j=0}^{i} A_j$;&#10;\STATE Return $A_\infty$;&#10;\end{algorithmic}&#10;\end{algorithm}&#10;&#10;\end{document}"/>
  <p:tag name="IGUANATEXSIZE" val="16"/>
  <p:tag name="IGUANATEXCURSOR" val="56"/>
  <p:tag name="TRANSPARENCY" val="True"/>
  <p:tag name="FILENAME" val=""/>
  <p:tag name="LATEXENGINEID" val="0"/>
  <p:tag name="TEMPFOLDER" val="C:\Users\reza\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866.517"/>
  <p:tag name="ORIGINALWIDTH" val="4294.713"/>
  <p:tag name="LATEXADDIN" val="\documentclass{article}&#10;\usepackage{amsmath}&#10;\usepackage{algorithm}&#10;\usepackage{algorithmic}&#10;\pagestyle{empty}&#10;\begin{document}&#10;\begin{algorithm}[t]&#10;\caption{Maximizing the spread of cascades -- Greedy algorithm}&#10;\label{alg:greedy}&#10;\begin{algorithmic}[1]&#10;\REQUIRE Diffusion graph $G(V,E)$, budget $k$&#10;\RETURN Seed set $S$ (set of initially activated nodes)&#10;\STATE $i=0$;&#10;\STATE $S=\{\}$;&#10;\WHILE{$i \neq k$}&#10;\STATE $v = \arg \max_{v \in V\setminus S} f(S \cup \{v\})$; \texttt{\\ or equivalently} $\arg \max_{v \in V\setminus S} f(S \cup \{ v \})-f(S)$&#10;\STATE $S= S \cup \{v\}$;&#10;\STATE $i=i+1$;&#10;\ENDWHILE&#10;\STATE Return $S$;&#10;\end{algorithmic}&#10;\end{algorithm}&#10;&#10;&#10;&#10;\end{document}"/>
  <p:tag name="IGUANATEXSIZE" val="20"/>
  <p:tag name="IGUANATEXCURSOR" val="549"/>
  <p:tag name="TRANSPARENCY" val="True"/>
  <p:tag name="FILENAME" val=""/>
  <p:tag name="LATEXENGINEID" val="0"/>
  <p:tag name="TEMPFOLDER" val="C:\Users\reza\Temp\"/>
  <p:tag name="LATEXFORMHEIGHT" val="312"/>
  <p:tag name="LATEXFORMWIDTH" val="384"/>
  <p:tag name="LATEXFORMWRAP" val="True"/>
  <p:tag name="BITMAPVECTOR" val="0"/>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6931</TotalTime>
  <Words>4348</Words>
  <Application>Microsoft Office PowerPoint</Application>
  <PresentationFormat>On-screen Show (4:3)</PresentationFormat>
  <Paragraphs>599</Paragraphs>
  <Slides>81</Slides>
  <Notes>12</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88" baseType="lpstr">
      <vt:lpstr>Open Sans</vt:lpstr>
      <vt:lpstr>Wingdings</vt:lpstr>
      <vt:lpstr>Cambria Math</vt:lpstr>
      <vt:lpstr>Symbol</vt:lpstr>
      <vt:lpstr>Arial</vt:lpstr>
      <vt:lpstr>SocialComputingCourse-Template</vt:lpstr>
      <vt:lpstr>Equation</vt:lpstr>
      <vt:lpstr>Information Diffusion</vt:lpstr>
      <vt:lpstr>Dear instructors/users of these slides:   Please feel free to include these slides in your own material, or modify them as you see fit. If you decide to incorporate these slides into your presentations, please include the following note: </vt:lpstr>
      <vt:lpstr>Definition</vt:lpstr>
      <vt:lpstr>Information Diffusion</vt:lpstr>
      <vt:lpstr>Information Diffusion</vt:lpstr>
      <vt:lpstr>Information Diffusion Types</vt:lpstr>
      <vt:lpstr>Herd Behavior</vt:lpstr>
      <vt:lpstr>Herd Behavior Example</vt:lpstr>
      <vt:lpstr>Herd Behavior: Popular Restaurant Example</vt:lpstr>
      <vt:lpstr>Herd Behavior: Milgram’s Experiment</vt:lpstr>
      <vt:lpstr>Herd Behavior: Solomon Asch’s Experiment</vt:lpstr>
      <vt:lpstr>Herding: Asch Elevator Experiment</vt:lpstr>
      <vt:lpstr>Herd Behavior</vt:lpstr>
      <vt:lpstr>Network Observability in Herb Behavior</vt:lpstr>
      <vt:lpstr>Designing a Herd Behavior Experiment</vt:lpstr>
      <vt:lpstr>Herding: Urn Experiment</vt:lpstr>
      <vt:lpstr>Urn Experiment: First and Second Student</vt:lpstr>
      <vt:lpstr>Urn Experiment: Third Student</vt:lpstr>
      <vt:lpstr>Bayes’s Rule in the Herding Experiment</vt:lpstr>
      <vt:lpstr>Bayes’s Rule in the Herding Experiment</vt:lpstr>
      <vt:lpstr>Third Student</vt:lpstr>
      <vt:lpstr>Urn Experiment</vt:lpstr>
      <vt:lpstr>Herding Intervention</vt:lpstr>
      <vt:lpstr>Herding Intervention</vt:lpstr>
      <vt:lpstr>How Does Intervention Work?</vt:lpstr>
      <vt:lpstr>Information Cascade</vt:lpstr>
      <vt:lpstr>Information Cascade</vt:lpstr>
      <vt:lpstr>Notable example</vt:lpstr>
      <vt:lpstr>Underlying Assumptions for Cascade Models</vt:lpstr>
      <vt:lpstr>Independent Cascade Model (ICM)</vt:lpstr>
      <vt:lpstr>ICM Algorithm</vt:lpstr>
      <vt:lpstr>ICM Algorithm</vt:lpstr>
      <vt:lpstr>Independent Cascade Model: An Example</vt:lpstr>
      <vt:lpstr>Maximizing  the Spread of Cascades</vt:lpstr>
      <vt:lpstr>Maximizing the spread of cascades</vt:lpstr>
      <vt:lpstr>Problem Setting</vt:lpstr>
      <vt:lpstr>Maximizing the Spread of Cascade: Example</vt:lpstr>
      <vt:lpstr>Maximizing the Spread of Cascade</vt:lpstr>
      <vt:lpstr>Problem Statement</vt:lpstr>
      <vt:lpstr>f(S): Properties</vt:lpstr>
      <vt:lpstr>Some Facts Regarding this Problem</vt:lpstr>
      <vt:lpstr>Greedy Algorithm</vt:lpstr>
      <vt:lpstr>Intervention</vt:lpstr>
      <vt:lpstr>Diffusion of Innovations</vt:lpstr>
      <vt:lpstr>Diffusion of Innovation</vt:lpstr>
      <vt:lpstr>Innovation Characteristics</vt:lpstr>
      <vt:lpstr>Diffusion of Innovations Models</vt:lpstr>
      <vt:lpstr>I. The Iowa Study of Hybrid Corn Seed</vt:lpstr>
      <vt:lpstr>I. The Iowa Study of Hybrid Corn Seed</vt:lpstr>
      <vt:lpstr>II. Katz Two-Step Flow Model </vt:lpstr>
      <vt:lpstr>III. Rogers: Diffusion of Innovations: The Process</vt:lpstr>
      <vt:lpstr>Modeling Diffusion of Innovations</vt:lpstr>
      <vt:lpstr>Modeling Diffusion of Innovations</vt:lpstr>
      <vt:lpstr>Diffusion Models </vt:lpstr>
      <vt:lpstr>1. External-Influence Model</vt:lpstr>
      <vt:lpstr>2. Internal-Influence Model (Pure imitation Model)</vt:lpstr>
      <vt:lpstr>3. Mixed-Influence Model</vt:lpstr>
      <vt:lpstr>Diffusion of Innovation: Intervention</vt:lpstr>
      <vt:lpstr>Epidemics</vt:lpstr>
      <vt:lpstr>Epidemics: Melissa computer worm</vt:lpstr>
      <vt:lpstr>Epidemics</vt:lpstr>
      <vt:lpstr>Comparing Epidemics and Cascades</vt:lpstr>
      <vt:lpstr>How to Analyze Epidemics?</vt:lpstr>
      <vt:lpstr>Basic Epidemic Models</vt:lpstr>
      <vt:lpstr>SI Model: Definition</vt:lpstr>
      <vt:lpstr>Notations</vt:lpstr>
      <vt:lpstr>SI Model</vt:lpstr>
      <vt:lpstr>SI Model: Equations</vt:lpstr>
      <vt:lpstr>SI Model: Example</vt:lpstr>
      <vt:lpstr>SIR Model</vt:lpstr>
      <vt:lpstr>SIR Model, Equations </vt:lpstr>
      <vt:lpstr>SIR Model, Equations, Cont. </vt:lpstr>
      <vt:lpstr>SIR Model: Example</vt:lpstr>
      <vt:lpstr>SIS Model</vt:lpstr>
      <vt:lpstr>SIS Model</vt:lpstr>
      <vt:lpstr>SIS Model</vt:lpstr>
      <vt:lpstr>SIRS Model</vt:lpstr>
      <vt:lpstr>SIRS Model</vt:lpstr>
      <vt:lpstr>Epidemic Intervention</vt:lpstr>
      <vt:lpstr>Epidemic Intervention</vt:lpstr>
      <vt:lpstr>Epidemic Intervention: Mad Cow Disease</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Information Diffusion</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16</cp:revision>
  <cp:lastPrinted>2012-08-17T16:28:21Z</cp:lastPrinted>
  <dcterms:created xsi:type="dcterms:W3CDTF">2013-08-25T00:17:48Z</dcterms:created>
  <dcterms:modified xsi:type="dcterms:W3CDTF">2017-04-23T04:13:42Z</dcterms:modified>
  <cp:category>Social Media Mining</cp:category>
  <cp:version>May 2017</cp:version>
</cp:coreProperties>
</file>